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Layouts/slideLayout6.xml" ContentType="application/vnd.openxmlformats-officedocument.presentationml.slideLayout+xml"/>
  <Override PartName="/ppt/notesSlides/notesSlide38.xml" ContentType="application/vnd.openxmlformats-officedocument.presentationml.notesSlide+xml"/>
  <Override PartName="/ppt/notesSlides/notesSlide49.xml" ContentType="application/vnd.openxmlformats-officedocument.presentationml.notesSlide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56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notesSlides/notesSlide34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notesSlides/notesSlide23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viewProps.xml" ContentType="application/vnd.openxmlformats-officedocument.presentationml.viewProp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48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3.xml" ContentType="application/vnd.openxmlformats-officedocument.presentationml.notesSlide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57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55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53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60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handoutMasters/handoutMaster1.xml" ContentType="application/vnd.openxmlformats-officedocument.presentationml.handoutMaster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notesSlides/notesSlide29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58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notesSlides/notesSlide18.xml" ContentType="application/vnd.openxmlformats-officedocument.presentationml.notesSlide+xml"/>
  <Override PartName="/ppt/notesSlides/notesSlide36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notesSlides/notesSlide25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54.xml" ContentType="application/vnd.openxmlformats-officedocument.presentationml.notes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57.xml" ContentType="application/vnd.openxmlformats-officedocument.presentationml.slide+xml"/>
  <Override PartName="/ppt/notesSlides/notesSlide1.xml" ContentType="application/vnd.openxmlformats-officedocument.presentationml.notesSlide+xml"/>
  <Override PartName="/ppt/notesSlides/notesSlide59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2" r:id="rId1"/>
  </p:sldMasterIdLst>
  <p:notesMasterIdLst>
    <p:notesMasterId r:id="rId63"/>
  </p:notesMasterIdLst>
  <p:handoutMasterIdLst>
    <p:handoutMasterId r:id="rId64"/>
  </p:handoutMasterIdLst>
  <p:sldIdLst>
    <p:sldId id="584" r:id="rId2"/>
    <p:sldId id="585" r:id="rId3"/>
    <p:sldId id="586" r:id="rId4"/>
    <p:sldId id="587" r:id="rId5"/>
    <p:sldId id="588" r:id="rId6"/>
    <p:sldId id="589" r:id="rId7"/>
    <p:sldId id="590" r:id="rId8"/>
    <p:sldId id="591" r:id="rId9"/>
    <p:sldId id="592" r:id="rId10"/>
    <p:sldId id="593" r:id="rId11"/>
    <p:sldId id="594" r:id="rId12"/>
    <p:sldId id="595" r:id="rId13"/>
    <p:sldId id="596" r:id="rId14"/>
    <p:sldId id="597" r:id="rId15"/>
    <p:sldId id="598" r:id="rId16"/>
    <p:sldId id="599" r:id="rId17"/>
    <p:sldId id="600" r:id="rId18"/>
    <p:sldId id="601" r:id="rId19"/>
    <p:sldId id="602" r:id="rId20"/>
    <p:sldId id="603" r:id="rId21"/>
    <p:sldId id="604" r:id="rId22"/>
    <p:sldId id="605" r:id="rId23"/>
    <p:sldId id="606" r:id="rId24"/>
    <p:sldId id="607" r:id="rId25"/>
    <p:sldId id="608" r:id="rId26"/>
    <p:sldId id="609" r:id="rId27"/>
    <p:sldId id="610" r:id="rId28"/>
    <p:sldId id="611" r:id="rId29"/>
    <p:sldId id="612" r:id="rId30"/>
    <p:sldId id="613" r:id="rId31"/>
    <p:sldId id="614" r:id="rId32"/>
    <p:sldId id="615" r:id="rId33"/>
    <p:sldId id="616" r:id="rId34"/>
    <p:sldId id="617" r:id="rId35"/>
    <p:sldId id="618" r:id="rId36"/>
    <p:sldId id="619" r:id="rId37"/>
    <p:sldId id="620" r:id="rId38"/>
    <p:sldId id="621" r:id="rId39"/>
    <p:sldId id="622" r:id="rId40"/>
    <p:sldId id="623" r:id="rId41"/>
    <p:sldId id="624" r:id="rId42"/>
    <p:sldId id="625" r:id="rId43"/>
    <p:sldId id="626" r:id="rId44"/>
    <p:sldId id="627" r:id="rId45"/>
    <p:sldId id="628" r:id="rId46"/>
    <p:sldId id="629" r:id="rId47"/>
    <p:sldId id="630" r:id="rId48"/>
    <p:sldId id="631" r:id="rId49"/>
    <p:sldId id="633" r:id="rId50"/>
    <p:sldId id="632" r:id="rId51"/>
    <p:sldId id="634" r:id="rId52"/>
    <p:sldId id="635" r:id="rId53"/>
    <p:sldId id="636" r:id="rId54"/>
    <p:sldId id="637" r:id="rId55"/>
    <p:sldId id="638" r:id="rId56"/>
    <p:sldId id="639" r:id="rId57"/>
    <p:sldId id="640" r:id="rId58"/>
    <p:sldId id="641" r:id="rId59"/>
    <p:sldId id="642" r:id="rId60"/>
    <p:sldId id="643" r:id="rId61"/>
    <p:sldId id="644" r:id="rId62"/>
  </p:sldIdLst>
  <p:sldSz cx="9144000" cy="6858000" type="screen4x3"/>
  <p:notesSz cx="6881813" cy="92964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itchFamily="34" charset="0"/>
        <a:ea typeface="MS PGothic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itchFamily="34" charset="0"/>
        <a:ea typeface="MS PGothic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itchFamily="34" charset="0"/>
        <a:ea typeface="MS PGothic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itchFamily="34" charset="0"/>
        <a:ea typeface="MS PGothic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itchFamily="34" charset="0"/>
        <a:ea typeface="MS PGothic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Verdana" pitchFamily="34" charset="0"/>
        <a:ea typeface="MS PGothic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Verdana" pitchFamily="34" charset="0"/>
        <a:ea typeface="MS PGothic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Verdana" pitchFamily="34" charset="0"/>
        <a:ea typeface="MS PGothic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Verdana" pitchFamily="34" charset="0"/>
        <a:ea typeface="MS PGothic" pitchFamily="34" charset="-128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33CCFF"/>
    <a:srgbClr val="F03067"/>
    <a:srgbClr val="CC6600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15620"/>
    <p:restoredTop sz="94660"/>
  </p:normalViewPr>
  <p:slideViewPr>
    <p:cSldViewPr snapToGrid="0">
      <p:cViewPr>
        <p:scale>
          <a:sx n="60" d="100"/>
          <a:sy n="60" d="100"/>
        </p:scale>
        <p:origin x="-804" y="-30"/>
      </p:cViewPr>
      <p:guideLst>
        <p:guide orient="horz" pos="816"/>
        <p:guide pos="52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3642"/>
    </p:cViewPr>
  </p:sorterViewPr>
  <p:notesViewPr>
    <p:cSldViewPr snapToGrid="0">
      <p:cViewPr varScale="1">
        <p:scale>
          <a:sx n="64" d="100"/>
          <a:sy n="64" d="100"/>
        </p:scale>
        <p:origin x="-1914" y="-84"/>
      </p:cViewPr>
      <p:guideLst>
        <p:guide orient="horz" pos="2928"/>
        <p:guide pos="2168"/>
      </p:guideLst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98788" cy="458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0892" tIns="45445" rIns="90892" bIns="45445" numCol="1" anchor="ctr" anchorCtr="0" compatLnSpc="1">
            <a:prstTxWarp prst="textNoShape">
              <a:avLst/>
            </a:prstTxWarp>
          </a:bodyPr>
          <a:lstStyle>
            <a:lvl1pPr defTabSz="908050">
              <a:defRPr sz="1200">
                <a:latin typeface="Helvetica" pitchFamily="34" charset="0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6246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00488" y="0"/>
            <a:ext cx="3000375" cy="458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0892" tIns="45445" rIns="90892" bIns="45445" numCol="1" anchor="ctr" anchorCtr="0" compatLnSpc="1">
            <a:prstTxWarp prst="textNoShape">
              <a:avLst/>
            </a:prstTxWarp>
          </a:bodyPr>
          <a:lstStyle>
            <a:lvl1pPr algn="r" defTabSz="908050">
              <a:defRPr sz="1200">
                <a:latin typeface="Helvetica" pitchFamily="34" charset="0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6246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53488"/>
            <a:ext cx="29987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0892" tIns="45445" rIns="90892" bIns="45445" numCol="1" anchor="b" anchorCtr="0" compatLnSpc="1">
            <a:prstTxWarp prst="textNoShape">
              <a:avLst/>
            </a:prstTxWarp>
          </a:bodyPr>
          <a:lstStyle>
            <a:lvl1pPr defTabSz="908050">
              <a:defRPr sz="1200">
                <a:latin typeface="Helvetica" pitchFamily="34" charset="0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6246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00488" y="8853488"/>
            <a:ext cx="30003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0892" tIns="45445" rIns="90892" bIns="45445" numCol="1" anchor="b" anchorCtr="0" compatLnSpc="1">
            <a:prstTxWarp prst="textNoShape">
              <a:avLst/>
            </a:prstTxWarp>
          </a:bodyPr>
          <a:lstStyle>
            <a:lvl1pPr algn="r" defTabSz="908050">
              <a:defRPr sz="1200">
                <a:latin typeface="Helvetica" pitchFamily="34" charset="0"/>
              </a:defRPr>
            </a:lvl1pPr>
          </a:lstStyle>
          <a:p>
            <a:pPr>
              <a:defRPr/>
            </a:pPr>
            <a:fld id="{98502A2D-3B28-4412-9A56-925F18CF6C4B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98788" cy="458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0892" tIns="45445" rIns="90892" bIns="45445" numCol="1" anchor="ctr" anchorCtr="0" compatLnSpc="1">
            <a:prstTxWarp prst="textNoShape">
              <a:avLst/>
            </a:prstTxWarp>
          </a:bodyPr>
          <a:lstStyle>
            <a:lvl1pPr defTabSz="908050">
              <a:defRPr sz="1200">
                <a:latin typeface="Helvetica" pitchFamily="34" charset="0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7475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00488" y="0"/>
            <a:ext cx="3000375" cy="458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0892" tIns="45445" rIns="90892" bIns="45445" numCol="1" anchor="ctr" anchorCtr="0" compatLnSpc="1">
            <a:prstTxWarp prst="textNoShape">
              <a:avLst/>
            </a:prstTxWarp>
          </a:bodyPr>
          <a:lstStyle>
            <a:lvl1pPr algn="r" defTabSz="908050">
              <a:defRPr sz="1200">
                <a:latin typeface="Helvetica" pitchFamily="34" charset="0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5325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073150" y="688975"/>
            <a:ext cx="4678363" cy="35083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475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0113" y="4427538"/>
            <a:ext cx="5100637" cy="4195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0892" tIns="45445" rIns="90892" bIns="45445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7475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53488"/>
            <a:ext cx="29987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0892" tIns="45445" rIns="90892" bIns="45445" numCol="1" anchor="b" anchorCtr="0" compatLnSpc="1">
            <a:prstTxWarp prst="textNoShape">
              <a:avLst/>
            </a:prstTxWarp>
          </a:bodyPr>
          <a:lstStyle>
            <a:lvl1pPr defTabSz="908050">
              <a:defRPr sz="1200">
                <a:latin typeface="Helvetica" pitchFamily="34" charset="0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7475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00488" y="8853488"/>
            <a:ext cx="30003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0892" tIns="45445" rIns="90892" bIns="45445" numCol="1" anchor="b" anchorCtr="0" compatLnSpc="1">
            <a:prstTxWarp prst="textNoShape">
              <a:avLst/>
            </a:prstTxWarp>
          </a:bodyPr>
          <a:lstStyle>
            <a:lvl1pPr algn="r" defTabSz="908050">
              <a:defRPr sz="1200">
                <a:latin typeface="Helvetica" pitchFamily="34" charset="0"/>
              </a:defRPr>
            </a:lvl1pPr>
          </a:lstStyle>
          <a:p>
            <a:pPr>
              <a:defRPr/>
            </a:pPr>
            <a:fld id="{7BD386D6-668B-4035-A22F-93BFA815CF3F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381A70C-5502-464B-9CB5-FFB2928D3A4A}" type="slidenum">
              <a:rPr lang="en-US" altLang="zh-TW" smtClean="0"/>
              <a:pPr/>
              <a:t>1</a:t>
            </a:fld>
            <a:endParaRPr lang="en-US" altLang="zh-TW" smtClean="0"/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 smtClean="0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4F5ACFD-700E-4BBC-A62D-A2CC0EF83064}" type="slidenum">
              <a:rPr lang="en-US" altLang="zh-TW" smtClean="0"/>
              <a:pPr/>
              <a:t>10</a:t>
            </a:fld>
            <a:endParaRPr lang="en-US" altLang="zh-TW" smtClean="0"/>
          </a:p>
        </p:txBody>
      </p:sp>
      <p:sp>
        <p:nvSpPr>
          <p:cNvPr id="757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 smtClean="0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86378A2-8156-48FE-8C7E-D65912CF101E}" type="slidenum">
              <a:rPr lang="en-US" altLang="zh-TW" smtClean="0"/>
              <a:pPr/>
              <a:t>11</a:t>
            </a:fld>
            <a:endParaRPr lang="en-US" altLang="zh-TW" smtClean="0"/>
          </a:p>
        </p:txBody>
      </p:sp>
      <p:sp>
        <p:nvSpPr>
          <p:cNvPr id="76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 smtClean="0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C06D663-EFB4-463E-B29B-F6D4F4272FE2}" type="slidenum">
              <a:rPr lang="en-US" altLang="zh-TW" smtClean="0"/>
              <a:pPr/>
              <a:t>12</a:t>
            </a:fld>
            <a:endParaRPr lang="en-US" altLang="zh-TW" smtClean="0"/>
          </a:p>
        </p:txBody>
      </p:sp>
      <p:sp>
        <p:nvSpPr>
          <p:cNvPr id="778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 smtClean="0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A7403AE-EDD5-49DF-A576-7039BB3795C6}" type="slidenum">
              <a:rPr lang="en-US" altLang="zh-TW" smtClean="0"/>
              <a:pPr/>
              <a:t>13</a:t>
            </a:fld>
            <a:endParaRPr lang="en-US" altLang="zh-TW" smtClean="0"/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 smtClean="0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11346AE-ED70-4760-9D80-7418C011C7BE}" type="slidenum">
              <a:rPr lang="en-US" altLang="zh-TW" smtClean="0"/>
              <a:pPr/>
              <a:t>14</a:t>
            </a:fld>
            <a:endParaRPr lang="en-US" altLang="zh-TW" smtClean="0"/>
          </a:p>
        </p:txBody>
      </p:sp>
      <p:sp>
        <p:nvSpPr>
          <p:cNvPr id="79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 smtClean="0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FABF19A-0EA7-49B8-AE25-4C0AC3820033}" type="slidenum">
              <a:rPr lang="en-US" altLang="zh-TW" smtClean="0"/>
              <a:pPr/>
              <a:t>15</a:t>
            </a:fld>
            <a:endParaRPr lang="en-US" altLang="zh-TW" smtClean="0"/>
          </a:p>
        </p:txBody>
      </p:sp>
      <p:sp>
        <p:nvSpPr>
          <p:cNvPr id="808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9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 smtClean="0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F727AB4-FC0B-4C58-8D3E-40CCB1AF9E65}" type="slidenum">
              <a:rPr lang="en-US" altLang="zh-TW" smtClean="0"/>
              <a:pPr/>
              <a:t>16</a:t>
            </a:fld>
            <a:endParaRPr lang="en-US" altLang="zh-TW" smtClean="0"/>
          </a:p>
        </p:txBody>
      </p:sp>
      <p:sp>
        <p:nvSpPr>
          <p:cNvPr id="819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 smtClean="0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D7CEBA8-8035-4D9D-8806-D5A01FB82504}" type="slidenum">
              <a:rPr lang="en-US" altLang="zh-TW" smtClean="0"/>
              <a:pPr/>
              <a:t>17</a:t>
            </a:fld>
            <a:endParaRPr lang="en-US" altLang="zh-TW" smtClean="0"/>
          </a:p>
        </p:txBody>
      </p:sp>
      <p:sp>
        <p:nvSpPr>
          <p:cNvPr id="829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 smtClean="0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65CCDC6-2270-40BE-A9A8-0F6C2F99B2C0}" type="slidenum">
              <a:rPr lang="en-US" altLang="zh-TW" smtClean="0"/>
              <a:pPr/>
              <a:t>18</a:t>
            </a:fld>
            <a:endParaRPr lang="en-US" altLang="zh-TW" smtClean="0"/>
          </a:p>
        </p:txBody>
      </p:sp>
      <p:sp>
        <p:nvSpPr>
          <p:cNvPr id="839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 smtClean="0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1C5F986-267C-405D-86CC-3DCE91390B2D}" type="slidenum">
              <a:rPr lang="en-US" altLang="zh-TW" smtClean="0"/>
              <a:pPr/>
              <a:t>19</a:t>
            </a:fld>
            <a:endParaRPr lang="en-US" altLang="zh-TW" smtClean="0"/>
          </a:p>
        </p:txBody>
      </p:sp>
      <p:sp>
        <p:nvSpPr>
          <p:cNvPr id="849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 smtClean="0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CE5354E-B421-4DA1-920A-3276B7B7FBEF}" type="slidenum">
              <a:rPr lang="en-US" altLang="zh-TW" smtClean="0"/>
              <a:pPr/>
              <a:t>2</a:t>
            </a:fld>
            <a:endParaRPr lang="en-US" altLang="zh-TW" smtClean="0"/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 smtClean="0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1F67F82-3C54-4DE4-B41C-C5921617F83E}" type="slidenum">
              <a:rPr lang="en-US" altLang="zh-TW" smtClean="0"/>
              <a:pPr/>
              <a:t>20</a:t>
            </a:fld>
            <a:endParaRPr lang="en-US" altLang="zh-TW" smtClean="0"/>
          </a:p>
        </p:txBody>
      </p:sp>
      <p:sp>
        <p:nvSpPr>
          <p:cNvPr id="860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 smtClean="0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73C1C5F-0990-46E1-B5E0-28F072C78D64}" type="slidenum">
              <a:rPr lang="en-US" altLang="zh-TW" smtClean="0"/>
              <a:pPr/>
              <a:t>21</a:t>
            </a:fld>
            <a:endParaRPr lang="en-US" altLang="zh-TW" smtClean="0"/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 smtClean="0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09BD755-C53F-43AA-97FD-8A71BFFA9D7B}" type="slidenum">
              <a:rPr lang="en-US" altLang="zh-TW" smtClean="0"/>
              <a:pPr/>
              <a:t>22</a:t>
            </a:fld>
            <a:endParaRPr lang="en-US" altLang="zh-TW" smtClean="0"/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 smtClean="0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E49FBE8-4ED5-4E46-A3E1-1C05401EA542}" type="slidenum">
              <a:rPr lang="en-US" altLang="zh-TW" smtClean="0"/>
              <a:pPr/>
              <a:t>23</a:t>
            </a:fld>
            <a:endParaRPr lang="en-US" altLang="zh-TW" smtClean="0"/>
          </a:p>
        </p:txBody>
      </p:sp>
      <p:sp>
        <p:nvSpPr>
          <p:cNvPr id="890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 smtClean="0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2F9A944-51CE-4C22-AFF3-E669EBE196D2}" type="slidenum">
              <a:rPr lang="en-US" altLang="zh-TW" smtClean="0"/>
              <a:pPr/>
              <a:t>24</a:t>
            </a:fld>
            <a:endParaRPr lang="en-US" altLang="zh-TW" smtClean="0"/>
          </a:p>
        </p:txBody>
      </p:sp>
      <p:sp>
        <p:nvSpPr>
          <p:cNvPr id="901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 smtClean="0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225B01A-E3C8-470A-B135-01728894AA15}" type="slidenum">
              <a:rPr lang="en-US" altLang="zh-TW" smtClean="0"/>
              <a:pPr/>
              <a:t>25</a:t>
            </a:fld>
            <a:endParaRPr lang="en-US" altLang="zh-TW" smtClean="0"/>
          </a:p>
        </p:txBody>
      </p:sp>
      <p:sp>
        <p:nvSpPr>
          <p:cNvPr id="911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 smtClean="0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098EA8A-CCB6-4CA9-BDFB-40CB3FE3FF57}" type="slidenum">
              <a:rPr lang="en-US" altLang="zh-TW" smtClean="0"/>
              <a:pPr/>
              <a:t>26</a:t>
            </a:fld>
            <a:endParaRPr lang="en-US" altLang="zh-TW" smtClean="0"/>
          </a:p>
        </p:txBody>
      </p:sp>
      <p:sp>
        <p:nvSpPr>
          <p:cNvPr id="921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 smtClean="0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5977A61-BE41-4D62-9775-F9F4EF29D425}" type="slidenum">
              <a:rPr lang="en-US" altLang="zh-TW" smtClean="0"/>
              <a:pPr/>
              <a:t>27</a:t>
            </a:fld>
            <a:endParaRPr lang="en-US" altLang="zh-TW" smtClean="0"/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 smtClean="0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758F9D2-1978-425A-B30D-CDF4793AB828}" type="slidenum">
              <a:rPr lang="en-US" altLang="zh-TW" smtClean="0"/>
              <a:pPr/>
              <a:t>28</a:t>
            </a:fld>
            <a:endParaRPr lang="en-US" altLang="zh-TW" smtClean="0"/>
          </a:p>
        </p:txBody>
      </p:sp>
      <p:sp>
        <p:nvSpPr>
          <p:cNvPr id="942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2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 smtClean="0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B72CFCE-991F-4BAE-BB58-AC79A4D60207}" type="slidenum">
              <a:rPr lang="en-US" altLang="zh-TW" smtClean="0"/>
              <a:pPr/>
              <a:t>29</a:t>
            </a:fld>
            <a:endParaRPr lang="en-US" altLang="zh-TW" smtClean="0"/>
          </a:p>
        </p:txBody>
      </p:sp>
      <p:sp>
        <p:nvSpPr>
          <p:cNvPr id="952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 smtClean="0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9A498E5-8F7F-48EF-83D2-F125525077C2}" type="slidenum">
              <a:rPr lang="en-US" altLang="zh-TW" smtClean="0"/>
              <a:pPr/>
              <a:t>3</a:t>
            </a:fld>
            <a:endParaRPr lang="en-US" altLang="zh-TW" smtClean="0"/>
          </a:p>
        </p:txBody>
      </p:sp>
      <p:sp>
        <p:nvSpPr>
          <p:cNvPr id="686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 smtClean="0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02215B3-04AA-4FF6-AD0C-7A5D9F9F3D6F}" type="slidenum">
              <a:rPr lang="en-US" altLang="zh-TW" smtClean="0"/>
              <a:pPr/>
              <a:t>30</a:t>
            </a:fld>
            <a:endParaRPr lang="en-US" altLang="zh-TW" smtClean="0"/>
          </a:p>
        </p:txBody>
      </p:sp>
      <p:sp>
        <p:nvSpPr>
          <p:cNvPr id="962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 smtClean="0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78EDBBD-81C0-42C9-BD13-AA9728977447}" type="slidenum">
              <a:rPr lang="en-US" altLang="zh-TW" smtClean="0"/>
              <a:pPr/>
              <a:t>31</a:t>
            </a:fld>
            <a:endParaRPr lang="en-US" altLang="zh-TW" smtClean="0"/>
          </a:p>
        </p:txBody>
      </p:sp>
      <p:sp>
        <p:nvSpPr>
          <p:cNvPr id="972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 smtClean="0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5A83876-8CEB-4C1F-9359-EB07BEFAC421}" type="slidenum">
              <a:rPr lang="en-US" altLang="zh-TW" smtClean="0"/>
              <a:pPr/>
              <a:t>32</a:t>
            </a:fld>
            <a:endParaRPr lang="en-US" altLang="zh-TW" smtClean="0"/>
          </a:p>
        </p:txBody>
      </p:sp>
      <p:sp>
        <p:nvSpPr>
          <p:cNvPr id="983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83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 smtClean="0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1F3B3EA-0B74-439A-8D2C-415EC9ECD728}" type="slidenum">
              <a:rPr lang="en-US" altLang="zh-TW" smtClean="0"/>
              <a:pPr/>
              <a:t>33</a:t>
            </a:fld>
            <a:endParaRPr lang="en-US" altLang="zh-TW" smtClean="0"/>
          </a:p>
        </p:txBody>
      </p:sp>
      <p:sp>
        <p:nvSpPr>
          <p:cNvPr id="993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 smtClean="0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666576E-7398-4545-8B1B-B6657726079F}" type="slidenum">
              <a:rPr lang="en-US" altLang="zh-TW" smtClean="0"/>
              <a:pPr/>
              <a:t>34</a:t>
            </a:fld>
            <a:endParaRPr lang="en-US" altLang="zh-TW" smtClean="0"/>
          </a:p>
        </p:txBody>
      </p:sp>
      <p:sp>
        <p:nvSpPr>
          <p:cNvPr id="1003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 smtClean="0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9B44CE2-A13A-437C-8DCA-A534302BD8BF}" type="slidenum">
              <a:rPr lang="en-US" altLang="zh-TW" smtClean="0"/>
              <a:pPr/>
              <a:t>35</a:t>
            </a:fld>
            <a:endParaRPr lang="en-US" altLang="zh-TW" smtClean="0"/>
          </a:p>
        </p:txBody>
      </p:sp>
      <p:sp>
        <p:nvSpPr>
          <p:cNvPr id="1013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 smtClean="0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E9FD338-EBA5-4657-A65E-49E1824C930F}" type="slidenum">
              <a:rPr lang="en-US" altLang="zh-TW" smtClean="0"/>
              <a:pPr/>
              <a:t>36</a:t>
            </a:fld>
            <a:endParaRPr lang="en-US" altLang="zh-TW" smtClean="0"/>
          </a:p>
        </p:txBody>
      </p:sp>
      <p:sp>
        <p:nvSpPr>
          <p:cNvPr id="1024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 smtClean="0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5658CE1-1C8F-46DC-AD74-1B13ECEE9CF4}" type="slidenum">
              <a:rPr lang="en-US" altLang="zh-TW" smtClean="0"/>
              <a:pPr/>
              <a:t>37</a:t>
            </a:fld>
            <a:endParaRPr lang="en-US" altLang="zh-TW" smtClean="0"/>
          </a:p>
        </p:txBody>
      </p:sp>
      <p:sp>
        <p:nvSpPr>
          <p:cNvPr id="1034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 smtClean="0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633249D-75C0-47F3-85F0-9C44289FCF93}" type="slidenum">
              <a:rPr lang="en-US" altLang="zh-TW" smtClean="0"/>
              <a:pPr/>
              <a:t>38</a:t>
            </a:fld>
            <a:endParaRPr lang="en-US" altLang="zh-TW" smtClean="0"/>
          </a:p>
        </p:txBody>
      </p:sp>
      <p:sp>
        <p:nvSpPr>
          <p:cNvPr id="1044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4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 smtClean="0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1FFBF9B-208B-4501-A5A9-B60FEB2E7EE7}" type="slidenum">
              <a:rPr lang="en-US" altLang="zh-TW" smtClean="0"/>
              <a:pPr/>
              <a:t>39</a:t>
            </a:fld>
            <a:endParaRPr lang="en-US" altLang="zh-TW" smtClean="0"/>
          </a:p>
        </p:txBody>
      </p:sp>
      <p:sp>
        <p:nvSpPr>
          <p:cNvPr id="1054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54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 smtClean="0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5DEC4A8-7A82-40FC-BB83-F101B1E12AD4}" type="slidenum">
              <a:rPr lang="en-US" altLang="zh-TW" smtClean="0"/>
              <a:pPr/>
              <a:t>4</a:t>
            </a:fld>
            <a:endParaRPr lang="en-US" altLang="zh-TW" smtClean="0"/>
          </a:p>
        </p:txBody>
      </p:sp>
      <p:sp>
        <p:nvSpPr>
          <p:cNvPr id="69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 smtClean="0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D073C16-0CF2-4351-8544-58A4B050B78C}" type="slidenum">
              <a:rPr lang="en-US" altLang="zh-TW" smtClean="0"/>
              <a:pPr/>
              <a:t>40</a:t>
            </a:fld>
            <a:endParaRPr lang="en-US" altLang="zh-TW" smtClean="0"/>
          </a:p>
        </p:txBody>
      </p:sp>
      <p:sp>
        <p:nvSpPr>
          <p:cNvPr id="1064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65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 smtClean="0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61603B2-33A8-4A76-82C6-39CC24E8719B}" type="slidenum">
              <a:rPr lang="en-US" altLang="zh-TW" smtClean="0"/>
              <a:pPr/>
              <a:t>41</a:t>
            </a:fld>
            <a:endParaRPr lang="en-US" altLang="zh-TW" smtClean="0"/>
          </a:p>
        </p:txBody>
      </p:sp>
      <p:sp>
        <p:nvSpPr>
          <p:cNvPr id="1075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75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 smtClean="0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37DAC3A-1A02-4CE5-AC0E-5691DD9C78F0}" type="slidenum">
              <a:rPr lang="en-US" altLang="zh-TW" smtClean="0"/>
              <a:pPr/>
              <a:t>42</a:t>
            </a:fld>
            <a:endParaRPr lang="en-US" altLang="zh-TW" smtClean="0"/>
          </a:p>
        </p:txBody>
      </p:sp>
      <p:sp>
        <p:nvSpPr>
          <p:cNvPr id="1085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 smtClean="0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63C2D28-4DA9-40B5-9417-0A4C9CD2B6D2}" type="slidenum">
              <a:rPr lang="en-US" altLang="zh-TW" smtClean="0"/>
              <a:pPr/>
              <a:t>43</a:t>
            </a:fld>
            <a:endParaRPr lang="en-US" altLang="zh-TW" smtClean="0"/>
          </a:p>
        </p:txBody>
      </p:sp>
      <p:sp>
        <p:nvSpPr>
          <p:cNvPr id="1095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95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 smtClean="0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871D901-C1E4-4401-939C-EB6DC694CB6D}" type="slidenum">
              <a:rPr lang="en-US" altLang="zh-TW" smtClean="0"/>
              <a:pPr/>
              <a:t>44</a:t>
            </a:fld>
            <a:endParaRPr lang="en-US" altLang="zh-TW" smtClean="0"/>
          </a:p>
        </p:txBody>
      </p:sp>
      <p:sp>
        <p:nvSpPr>
          <p:cNvPr id="1105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 smtClean="0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D5B2B77-7407-4AD4-B67B-1A38326AD81F}" type="slidenum">
              <a:rPr lang="en-US" altLang="zh-TW" smtClean="0"/>
              <a:pPr/>
              <a:t>45</a:t>
            </a:fld>
            <a:endParaRPr lang="en-US" altLang="zh-TW" smtClean="0"/>
          </a:p>
        </p:txBody>
      </p:sp>
      <p:sp>
        <p:nvSpPr>
          <p:cNvPr id="1116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16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 smtClean="0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B835AD0-FDA8-46D5-A84E-D4B00377CC93}" type="slidenum">
              <a:rPr lang="en-US" altLang="zh-TW" smtClean="0"/>
              <a:pPr/>
              <a:t>46</a:t>
            </a:fld>
            <a:endParaRPr lang="en-US" altLang="zh-TW" smtClean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 smtClean="0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8C9D548-8134-4F35-92D3-76D176C714EC}" type="slidenum">
              <a:rPr lang="en-US" altLang="zh-TW" smtClean="0"/>
              <a:pPr/>
              <a:t>47</a:t>
            </a:fld>
            <a:endParaRPr lang="en-US" altLang="zh-TW" smtClean="0"/>
          </a:p>
        </p:txBody>
      </p:sp>
      <p:sp>
        <p:nvSpPr>
          <p:cNvPr id="1136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36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 smtClean="0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4C2BD66-97E7-4E17-9599-F859BA1E4D54}" type="slidenum">
              <a:rPr lang="en-US" altLang="zh-TW" smtClean="0"/>
              <a:pPr/>
              <a:t>48</a:t>
            </a:fld>
            <a:endParaRPr lang="en-US" altLang="zh-TW" smtClean="0"/>
          </a:p>
        </p:txBody>
      </p:sp>
      <p:sp>
        <p:nvSpPr>
          <p:cNvPr id="1146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46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 smtClean="0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CEB68FF-C213-4B29-BE33-A976ABE93070}" type="slidenum">
              <a:rPr lang="en-US" altLang="zh-TW" smtClean="0"/>
              <a:pPr/>
              <a:t>49</a:t>
            </a:fld>
            <a:endParaRPr lang="en-US" altLang="zh-TW" smtClean="0"/>
          </a:p>
        </p:txBody>
      </p:sp>
      <p:sp>
        <p:nvSpPr>
          <p:cNvPr id="1167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 smtClean="0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D13F8C5-8651-47C8-85CE-DE2452AB9993}" type="slidenum">
              <a:rPr lang="en-US" altLang="zh-TW" smtClean="0"/>
              <a:pPr/>
              <a:t>5</a:t>
            </a:fld>
            <a:endParaRPr lang="en-US" altLang="zh-TW" smtClean="0"/>
          </a:p>
        </p:txBody>
      </p:sp>
      <p:sp>
        <p:nvSpPr>
          <p:cNvPr id="706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 smtClean="0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F91FCC1-82A7-4102-8DC7-34401D86248B}" type="slidenum">
              <a:rPr lang="en-US" altLang="zh-TW" smtClean="0"/>
              <a:pPr/>
              <a:t>50</a:t>
            </a:fld>
            <a:endParaRPr lang="en-US" altLang="zh-TW" smtClean="0"/>
          </a:p>
        </p:txBody>
      </p:sp>
      <p:sp>
        <p:nvSpPr>
          <p:cNvPr id="1157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57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 smtClean="0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A1BB059-BF2B-4252-9BD6-578388A92042}" type="slidenum">
              <a:rPr lang="en-US" altLang="zh-TW" smtClean="0"/>
              <a:pPr/>
              <a:t>51</a:t>
            </a:fld>
            <a:endParaRPr lang="en-US" altLang="zh-TW" smtClean="0"/>
          </a:p>
        </p:txBody>
      </p:sp>
      <p:sp>
        <p:nvSpPr>
          <p:cNvPr id="1177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77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 smtClean="0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740959C-BFF4-4813-8824-8B7B32473546}" type="slidenum">
              <a:rPr lang="en-US" altLang="zh-TW" smtClean="0"/>
              <a:pPr/>
              <a:t>52</a:t>
            </a:fld>
            <a:endParaRPr lang="en-US" altLang="zh-TW" smtClean="0"/>
          </a:p>
        </p:txBody>
      </p:sp>
      <p:sp>
        <p:nvSpPr>
          <p:cNvPr id="1187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7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 smtClean="0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E487FE9-9529-4D29-A1C5-F301EF4B46AF}" type="slidenum">
              <a:rPr lang="en-US" altLang="zh-TW" smtClean="0"/>
              <a:pPr/>
              <a:t>53</a:t>
            </a:fld>
            <a:endParaRPr lang="en-US" altLang="zh-TW" smtClean="0"/>
          </a:p>
        </p:txBody>
      </p:sp>
      <p:sp>
        <p:nvSpPr>
          <p:cNvPr id="1198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98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 smtClean="0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73A627F-5B0D-49DD-BBBC-36C63A8ED060}" type="slidenum">
              <a:rPr lang="en-US" altLang="zh-TW" smtClean="0"/>
              <a:pPr/>
              <a:t>54</a:t>
            </a:fld>
            <a:endParaRPr lang="en-US" altLang="zh-TW" smtClean="0"/>
          </a:p>
        </p:txBody>
      </p:sp>
      <p:sp>
        <p:nvSpPr>
          <p:cNvPr id="1208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8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 smtClean="0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E66DD05-3F25-4CEE-BF24-F9BDF6253D73}" type="slidenum">
              <a:rPr lang="en-US" altLang="zh-TW" smtClean="0"/>
              <a:pPr/>
              <a:t>55</a:t>
            </a:fld>
            <a:endParaRPr lang="en-US" altLang="zh-TW" smtClean="0"/>
          </a:p>
        </p:txBody>
      </p:sp>
      <p:sp>
        <p:nvSpPr>
          <p:cNvPr id="1218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18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 smtClean="0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EF12FB2-C982-47E6-A707-774598A591D1}" type="slidenum">
              <a:rPr lang="en-US" altLang="zh-TW" smtClean="0"/>
              <a:pPr/>
              <a:t>56</a:t>
            </a:fld>
            <a:endParaRPr lang="en-US" altLang="zh-TW" smtClean="0"/>
          </a:p>
        </p:txBody>
      </p:sp>
      <p:sp>
        <p:nvSpPr>
          <p:cNvPr id="1228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 smtClean="0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DC782AC-F00D-459C-A9D8-7A8992028AA0}" type="slidenum">
              <a:rPr lang="en-US" altLang="zh-TW" smtClean="0"/>
              <a:pPr/>
              <a:t>57</a:t>
            </a:fld>
            <a:endParaRPr lang="en-US" altLang="zh-TW" smtClean="0"/>
          </a:p>
        </p:txBody>
      </p:sp>
      <p:sp>
        <p:nvSpPr>
          <p:cNvPr id="1239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39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 smtClean="0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896543A-F83E-4BCB-8D8F-85208BB53E0C}" type="slidenum">
              <a:rPr lang="en-US" altLang="zh-TW" smtClean="0"/>
              <a:pPr/>
              <a:t>58</a:t>
            </a:fld>
            <a:endParaRPr lang="en-US" altLang="zh-TW" smtClean="0"/>
          </a:p>
        </p:txBody>
      </p:sp>
      <p:sp>
        <p:nvSpPr>
          <p:cNvPr id="1249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49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 smtClean="0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9F518E1-0E07-4D9F-ACA1-EF92364B6D38}" type="slidenum">
              <a:rPr lang="en-US" altLang="zh-TW" smtClean="0"/>
              <a:pPr/>
              <a:t>59</a:t>
            </a:fld>
            <a:endParaRPr lang="en-US" altLang="zh-TW" smtClean="0"/>
          </a:p>
        </p:txBody>
      </p:sp>
      <p:sp>
        <p:nvSpPr>
          <p:cNvPr id="1259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59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 smtClean="0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20DB3EE-3C27-47E4-9854-1317386905D5}" type="slidenum">
              <a:rPr lang="en-US" altLang="zh-TW" smtClean="0"/>
              <a:pPr/>
              <a:t>6</a:t>
            </a:fld>
            <a:endParaRPr lang="en-US" altLang="zh-TW" smtClean="0"/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 smtClean="0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3BA696B-8E31-48BE-87D4-07D094FE5BC9}" type="slidenum">
              <a:rPr lang="en-US" altLang="zh-TW" smtClean="0"/>
              <a:pPr/>
              <a:t>60</a:t>
            </a:fld>
            <a:endParaRPr lang="en-US" altLang="zh-TW" smtClean="0"/>
          </a:p>
        </p:txBody>
      </p:sp>
      <p:sp>
        <p:nvSpPr>
          <p:cNvPr id="1269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 smtClean="0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E63BC9A-FF37-48B7-8F2A-49392BC5510C}" type="slidenum">
              <a:rPr lang="en-US" altLang="zh-TW" smtClean="0"/>
              <a:pPr/>
              <a:t>61</a:t>
            </a:fld>
            <a:endParaRPr lang="en-US" altLang="zh-TW" smtClean="0"/>
          </a:p>
        </p:txBody>
      </p:sp>
      <p:sp>
        <p:nvSpPr>
          <p:cNvPr id="1280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80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 smtClean="0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1D75F42-FA88-4E45-A67E-6EF7A8675D89}" type="slidenum">
              <a:rPr lang="en-US" altLang="zh-TW" smtClean="0"/>
              <a:pPr/>
              <a:t>7</a:t>
            </a:fld>
            <a:endParaRPr lang="en-US" altLang="zh-TW" smtClean="0"/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 smtClean="0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79D47EA-53CF-4624-B8A5-B995DEBC6088}" type="slidenum">
              <a:rPr lang="en-US" altLang="zh-TW" smtClean="0"/>
              <a:pPr/>
              <a:t>8</a:t>
            </a:fld>
            <a:endParaRPr lang="en-US" altLang="zh-TW" smtClean="0"/>
          </a:p>
        </p:txBody>
      </p:sp>
      <p:sp>
        <p:nvSpPr>
          <p:cNvPr id="737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 smtClean="0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B092218-3AB9-4E7D-9B5A-351A3CF2FC7E}" type="slidenum">
              <a:rPr lang="en-US" altLang="zh-TW" smtClean="0"/>
              <a:pPr/>
              <a:t>9</a:t>
            </a:fld>
            <a:endParaRPr lang="en-US" altLang="zh-TW" smtClean="0"/>
          </a:p>
        </p:txBody>
      </p:sp>
      <p:sp>
        <p:nvSpPr>
          <p:cNvPr id="74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 smtClean="0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>
            <a:grpSpLocks/>
          </p:cNvGrpSpPr>
          <p:nvPr/>
        </p:nvGrpSpPr>
        <p:grpSpPr bwMode="auto">
          <a:xfrm>
            <a:off x="198438" y="2960688"/>
            <a:ext cx="8610600" cy="201612"/>
            <a:chOff x="125" y="1865"/>
            <a:chExt cx="5424" cy="127"/>
          </a:xfrm>
        </p:grpSpPr>
        <p:sp>
          <p:nvSpPr>
            <p:cNvPr id="4" name="Rectangle 4"/>
            <p:cNvSpPr>
              <a:spLocks noChangeArrowheads="1"/>
            </p:cNvSpPr>
            <p:nvPr/>
          </p:nvSpPr>
          <p:spPr bwMode="auto">
            <a:xfrm>
              <a:off x="125" y="1865"/>
              <a:ext cx="1808" cy="127"/>
            </a:xfrm>
            <a:prstGeom prst="rect">
              <a:avLst/>
            </a:prstGeom>
            <a:solidFill>
              <a:srgbClr val="3366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TW" altLang="zh-TW"/>
            </a:p>
          </p:txBody>
        </p:sp>
        <p:sp>
          <p:nvSpPr>
            <p:cNvPr id="5" name="Rectangle 5"/>
            <p:cNvSpPr>
              <a:spLocks noChangeArrowheads="1"/>
            </p:cNvSpPr>
            <p:nvPr/>
          </p:nvSpPr>
          <p:spPr bwMode="auto">
            <a:xfrm>
              <a:off x="1933" y="1865"/>
              <a:ext cx="1808" cy="127"/>
            </a:xfrm>
            <a:prstGeom prst="rect">
              <a:avLst/>
            </a:prstGeom>
            <a:solidFill>
              <a:srgbClr val="99CCFF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TW" altLang="zh-TW"/>
            </a:p>
          </p:txBody>
        </p:sp>
        <p:sp>
          <p:nvSpPr>
            <p:cNvPr id="6" name="Rectangle 6"/>
            <p:cNvSpPr>
              <a:spLocks noChangeArrowheads="1"/>
            </p:cNvSpPr>
            <p:nvPr/>
          </p:nvSpPr>
          <p:spPr bwMode="auto">
            <a:xfrm>
              <a:off x="3741" y="1865"/>
              <a:ext cx="1808" cy="127"/>
            </a:xfrm>
            <a:prstGeom prst="rect">
              <a:avLst/>
            </a:prstGeom>
            <a:solidFill>
              <a:srgbClr val="3366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TW" altLang="zh-TW"/>
            </a:p>
          </p:txBody>
        </p:sp>
      </p:grpSp>
      <p:pic>
        <p:nvPicPr>
          <p:cNvPr id="7" name="Picture 9" descr="dino_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360738" y="4157663"/>
            <a:ext cx="2062162" cy="1593850"/>
          </a:xfrm>
          <a:prstGeom prst="rect">
            <a:avLst/>
          </a:prstGeom>
          <a:noFill/>
          <a:ln w="76200">
            <a:solidFill>
              <a:srgbClr val="336699"/>
            </a:solidFill>
            <a:miter lim="800000"/>
            <a:headEnd/>
            <a:tailEnd/>
          </a:ln>
        </p:spPr>
      </p:pic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3243263" y="4006850"/>
            <a:ext cx="2336800" cy="1887538"/>
          </a:xfrm>
          <a:prstGeom prst="rect">
            <a:avLst/>
          </a:prstGeom>
          <a:noFill/>
          <a:ln w="57150" cmpd="thinThick">
            <a:solidFill>
              <a:srgbClr val="66CCFF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TW" altLang="zh-TW"/>
          </a:p>
        </p:txBody>
      </p:sp>
      <p:sp>
        <p:nvSpPr>
          <p:cNvPr id="14745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685800"/>
            <a:ext cx="7772400" cy="2127250"/>
          </a:xfrm>
        </p:spPr>
        <p:txBody>
          <a:bodyPr/>
          <a:lstStyle>
            <a:lvl1pPr>
              <a:defRPr sz="4300"/>
            </a:lvl1pPr>
          </a:lstStyle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91338" y="277813"/>
            <a:ext cx="2144712" cy="5486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7813"/>
            <a:ext cx="6281738" cy="5486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06450" y="1233488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97450" y="1233488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563563" y="277813"/>
            <a:ext cx="8229600" cy="576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dirty="0" smtClean="0"/>
              <a:t>Click to edit Master title style</a:t>
            </a:r>
          </a:p>
        </p:txBody>
      </p:sp>
      <p:sp>
        <p:nvSpPr>
          <p:cNvPr id="1027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806450" y="1233488"/>
            <a:ext cx="8229600" cy="453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</a:p>
        </p:txBody>
      </p:sp>
      <p:sp>
        <p:nvSpPr>
          <p:cNvPr id="146437" name="Rectangle 5"/>
          <p:cNvSpPr>
            <a:spLocks noChangeArrowheads="1"/>
          </p:cNvSpPr>
          <p:nvPr/>
        </p:nvSpPr>
        <p:spPr bwMode="auto">
          <a:xfrm>
            <a:off x="0" y="0"/>
            <a:ext cx="228600" cy="2286000"/>
          </a:xfrm>
          <a:prstGeom prst="rect">
            <a:avLst/>
          </a:prstGeom>
          <a:solidFill>
            <a:srgbClr val="336699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defRPr/>
            </a:pPr>
            <a:endParaRPr lang="zh-TW" altLang="zh-TW" sz="2400">
              <a:latin typeface="Times New Roman" pitchFamily="18" charset="0"/>
            </a:endParaRPr>
          </a:p>
        </p:txBody>
      </p:sp>
      <p:sp>
        <p:nvSpPr>
          <p:cNvPr id="146438" name="Line 6"/>
          <p:cNvSpPr>
            <a:spLocks noChangeShapeType="1"/>
          </p:cNvSpPr>
          <p:nvPr/>
        </p:nvSpPr>
        <p:spPr bwMode="auto">
          <a:xfrm>
            <a:off x="457200" y="860425"/>
            <a:ext cx="8077200" cy="0"/>
          </a:xfrm>
          <a:prstGeom prst="line">
            <a:avLst/>
          </a:prstGeom>
          <a:noFill/>
          <a:ln w="19050">
            <a:solidFill>
              <a:srgbClr val="336699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latin typeface="Verdana" charset="0"/>
              <a:ea typeface="+mn-ea"/>
            </a:endParaRPr>
          </a:p>
        </p:txBody>
      </p:sp>
      <p:sp>
        <p:nvSpPr>
          <p:cNvPr id="146439" name="Rectangle 7"/>
          <p:cNvSpPr>
            <a:spLocks noChangeArrowheads="1"/>
          </p:cNvSpPr>
          <p:nvPr/>
        </p:nvSpPr>
        <p:spPr bwMode="auto">
          <a:xfrm>
            <a:off x="0" y="2286000"/>
            <a:ext cx="228600" cy="2286000"/>
          </a:xfrm>
          <a:prstGeom prst="rect">
            <a:avLst/>
          </a:prstGeom>
          <a:solidFill>
            <a:srgbClr val="99CCFF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defRPr/>
            </a:pPr>
            <a:endParaRPr lang="zh-TW" altLang="zh-TW" sz="2400">
              <a:latin typeface="Times New Roman" pitchFamily="18" charset="0"/>
            </a:endParaRPr>
          </a:p>
        </p:txBody>
      </p:sp>
      <p:sp>
        <p:nvSpPr>
          <p:cNvPr id="146440" name="Rectangle 8"/>
          <p:cNvSpPr>
            <a:spLocks noChangeArrowheads="1"/>
          </p:cNvSpPr>
          <p:nvPr userDrawn="1"/>
        </p:nvSpPr>
        <p:spPr bwMode="auto">
          <a:xfrm>
            <a:off x="0" y="4572000"/>
            <a:ext cx="228600" cy="2286000"/>
          </a:xfrm>
          <a:prstGeom prst="rect">
            <a:avLst/>
          </a:prstGeom>
          <a:solidFill>
            <a:srgbClr val="336699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defRPr/>
            </a:pPr>
            <a:endParaRPr lang="zh-TW" altLang="zh-TW" sz="2400">
              <a:latin typeface="Times New Roman" pitchFamily="18" charset="0"/>
            </a:endParaRPr>
          </a:p>
        </p:txBody>
      </p:sp>
      <p:sp>
        <p:nvSpPr>
          <p:cNvPr id="146441" name="Text Box 9"/>
          <p:cNvSpPr txBox="1">
            <a:spLocks noChangeArrowheads="1"/>
          </p:cNvSpPr>
          <p:nvPr/>
        </p:nvSpPr>
        <p:spPr bwMode="auto">
          <a:xfrm>
            <a:off x="8440293" y="6507163"/>
            <a:ext cx="551754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altLang="zh-TW" sz="1400" b="1" dirty="0" smtClean="0">
                <a:solidFill>
                  <a:schemeClr val="tx1"/>
                </a:solidFill>
                <a:latin typeface="Helvetica" pitchFamily="34" charset="0"/>
              </a:rPr>
              <a:t>8.</a:t>
            </a:r>
            <a:fld id="{200C53B6-F49C-4AD2-B03B-91DC0AA133AC}" type="slidenum">
              <a:rPr lang="en-US" altLang="zh-TW" sz="1400" b="1" smtClean="0">
                <a:solidFill>
                  <a:schemeClr val="tx1"/>
                </a:solidFill>
                <a:latin typeface="Helvetica" pitchFamily="34" charset="0"/>
              </a:rPr>
              <a:pPr algn="ctr">
                <a:spcBef>
                  <a:spcPct val="50000"/>
                </a:spcBef>
                <a:defRPr/>
              </a:pPr>
              <a:t>‹#›</a:t>
            </a:fld>
            <a:endParaRPr lang="en-US" altLang="zh-TW" sz="1400" b="1" dirty="0">
              <a:solidFill>
                <a:schemeClr val="tx1"/>
              </a:solidFill>
              <a:latin typeface="Helvetica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43" r:id="rId2"/>
    <p:sldLayoutId id="2147483844" r:id="rId3"/>
    <p:sldLayoutId id="2147483845" r:id="rId4"/>
    <p:sldLayoutId id="2147483846" r:id="rId5"/>
    <p:sldLayoutId id="2147483847" r:id="rId6"/>
    <p:sldLayoutId id="2147483848" r:id="rId7"/>
    <p:sldLayoutId id="2147483849" r:id="rId8"/>
    <p:sldLayoutId id="2147483850" r:id="rId9"/>
    <p:sldLayoutId id="2147483851" r:id="rId10"/>
    <p:sldLayoutId id="2147483852" r:id="rId11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Candara" pitchFamily="34" charset="0"/>
          <a:ea typeface="MS PGothic" pitchFamily="34" charset="-128"/>
          <a:cs typeface="Candara" pitchFamily="34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Candara" pitchFamily="34" charset="0"/>
          <a:ea typeface="MS PGothic" pitchFamily="34" charset="-128"/>
          <a:cs typeface="Candara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Candara" pitchFamily="34" charset="0"/>
          <a:ea typeface="MS PGothic" pitchFamily="34" charset="-128"/>
          <a:cs typeface="Candara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Candara" pitchFamily="34" charset="0"/>
          <a:ea typeface="MS PGothic" pitchFamily="34" charset="-128"/>
          <a:cs typeface="Candara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Candara" pitchFamily="34" charset="0"/>
          <a:ea typeface="MS PGothic" pitchFamily="34" charset="-128"/>
          <a:cs typeface="Candara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35000"/>
        </a:spcBef>
        <a:spcAft>
          <a:spcPct val="0"/>
        </a:spcAft>
        <a:buClr>
          <a:srgbClr val="993300"/>
        </a:buClr>
        <a:buSzPct val="90000"/>
        <a:buFont typeface="Monotype Sorts" pitchFamily="2" charset="2"/>
        <a:buChar char="n"/>
        <a:defRPr kumimoji="1" sz="2400" b="1">
          <a:solidFill>
            <a:schemeClr val="tx1"/>
          </a:solidFill>
          <a:latin typeface="Candara" pitchFamily="34" charset="0"/>
          <a:ea typeface="MS PGothic" pitchFamily="34" charset="-128"/>
          <a:cs typeface="Candara" pitchFamily="34" charset="0"/>
        </a:defRPr>
      </a:lvl1pPr>
      <a:lvl2pPr marL="742950" indent="-285750" algn="l" rtl="0" eaLnBrk="0" fontAlgn="base" hangingPunct="0">
        <a:spcBef>
          <a:spcPct val="35000"/>
        </a:spcBef>
        <a:spcAft>
          <a:spcPct val="0"/>
        </a:spcAft>
        <a:buClr>
          <a:srgbClr val="CC6600"/>
        </a:buClr>
        <a:buSzPct val="80000"/>
        <a:buFont typeface="Monotype Sorts" pitchFamily="2" charset="2"/>
        <a:buChar char="l"/>
        <a:defRPr kumimoji="1" sz="2400" b="1">
          <a:solidFill>
            <a:schemeClr val="tx1"/>
          </a:solidFill>
          <a:latin typeface="Candara" pitchFamily="34" charset="0"/>
          <a:ea typeface="MS PGothic" pitchFamily="34" charset="-128"/>
        </a:defRPr>
      </a:lvl2pPr>
      <a:lvl3pPr marL="1085850" indent="-228600" algn="l" rtl="0" eaLnBrk="0" fontAlgn="base" hangingPunct="0">
        <a:spcBef>
          <a:spcPct val="35000"/>
        </a:spcBef>
        <a:spcAft>
          <a:spcPct val="0"/>
        </a:spcAft>
        <a:buClr>
          <a:srgbClr val="009900"/>
        </a:buClr>
        <a:buSzPct val="75000"/>
        <a:buFont typeface="Webdings" pitchFamily="18" charset="2"/>
        <a:buChar char="4"/>
        <a:defRPr kumimoji="1" sz="2400" b="1">
          <a:solidFill>
            <a:schemeClr val="tx1"/>
          </a:solidFill>
          <a:latin typeface="Candara" pitchFamily="34" charset="0"/>
          <a:ea typeface="MS PGothic" pitchFamily="34" charset="-128"/>
        </a:defRPr>
      </a:lvl3pPr>
      <a:lvl4pPr marL="1428750" indent="-22860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SzPct val="75000"/>
        <a:buChar char="–"/>
        <a:defRPr kumimoji="1" sz="2400" b="1">
          <a:solidFill>
            <a:schemeClr val="tx1"/>
          </a:solidFill>
          <a:latin typeface="Candara" pitchFamily="34" charset="0"/>
          <a:ea typeface="MS PGothic" pitchFamily="34" charset="-128"/>
        </a:defRPr>
      </a:lvl4pPr>
      <a:lvl5pPr marL="17716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 sz="2400" b="1">
          <a:solidFill>
            <a:schemeClr val="tx1"/>
          </a:solidFill>
          <a:latin typeface="Candara" pitchFamily="34" charset="0"/>
          <a:ea typeface="MS PGothic" pitchFamily="34" charset="-128"/>
        </a:defRPr>
      </a:lvl5pPr>
      <a:lvl6pPr marL="22288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6860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31432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36004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zh-TW" sz="4800" dirty="0" smtClean="0">
                <a:ea typeface="ＭＳ Ｐゴシック" pitchFamily="34" charset="-128"/>
              </a:rPr>
              <a:t>Chapter 8: </a:t>
            </a:r>
            <a:br>
              <a:rPr lang="en-US" altLang="zh-TW" sz="4800" dirty="0" smtClean="0">
                <a:ea typeface="ＭＳ Ｐゴシック" pitchFamily="34" charset="-128"/>
              </a:rPr>
            </a:br>
            <a:r>
              <a:rPr lang="en-US" altLang="zh-TW" sz="4800" dirty="0" smtClean="0">
                <a:ea typeface="ＭＳ Ｐゴシック" pitchFamily="34" charset="-128"/>
              </a:rPr>
              <a:t>Memory-Management Strategies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>
          <a:xfrm>
            <a:off x="474260" y="-110362"/>
            <a:ext cx="8606659" cy="844550"/>
          </a:xfrm>
        </p:spPr>
        <p:txBody>
          <a:bodyPr/>
          <a:lstStyle/>
          <a:p>
            <a:pPr eaLnBrk="1" hangingPunct="1"/>
            <a:r>
              <a:rPr lang="en-US" altLang="zh-TW" sz="3200" dirty="0" smtClean="0">
                <a:ea typeface="ＭＳ Ｐゴシック" pitchFamily="34" charset="-128"/>
              </a:rPr>
              <a:t>Dynamic relocation using a relocation register</a:t>
            </a:r>
          </a:p>
        </p:txBody>
      </p:sp>
      <p:pic>
        <p:nvPicPr>
          <p:cNvPr id="12291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14425" y="1125538"/>
            <a:ext cx="6757988" cy="4965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橢圓 3"/>
          <p:cNvSpPr/>
          <p:nvPr/>
        </p:nvSpPr>
        <p:spPr bwMode="auto">
          <a:xfrm>
            <a:off x="3531475" y="4934609"/>
            <a:ext cx="1229711" cy="898633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5" name="橢圓 4"/>
          <p:cNvSpPr/>
          <p:nvPr/>
        </p:nvSpPr>
        <p:spPr bwMode="auto">
          <a:xfrm>
            <a:off x="3526219" y="2627588"/>
            <a:ext cx="1229711" cy="898633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dirty="0" smtClean="0">
                <a:ea typeface="ＭＳ Ｐゴシック" pitchFamily="34" charset="-128"/>
              </a:rPr>
              <a:t>Dynamic Loading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77875" y="1177925"/>
            <a:ext cx="7967663" cy="4483100"/>
          </a:xfrm>
        </p:spPr>
        <p:txBody>
          <a:bodyPr/>
          <a:lstStyle/>
          <a:p>
            <a:r>
              <a:rPr lang="en-US" altLang="zh-TW" sz="2800" dirty="0" smtClean="0">
                <a:ea typeface="ＭＳ Ｐゴシック" pitchFamily="34" charset="-128"/>
              </a:rPr>
              <a:t>Routine is not loaded until it is called</a:t>
            </a:r>
          </a:p>
          <a:p>
            <a:r>
              <a:rPr lang="en-US" altLang="zh-TW" sz="2800" dirty="0" smtClean="0">
                <a:ea typeface="ＭＳ Ｐゴシック" pitchFamily="34" charset="-128"/>
              </a:rPr>
              <a:t>Better memory-space utilization; </a:t>
            </a:r>
            <a:r>
              <a:rPr lang="en-US" altLang="zh-TW" sz="2800" dirty="0" smtClean="0">
                <a:solidFill>
                  <a:srgbClr val="FF0000"/>
                </a:solidFill>
                <a:ea typeface="ＭＳ Ｐゴシック" pitchFamily="34" charset="-128"/>
              </a:rPr>
              <a:t>unused routine is never loaded</a:t>
            </a:r>
          </a:p>
          <a:p>
            <a:r>
              <a:rPr lang="en-US" altLang="zh-TW" sz="2800" dirty="0" smtClean="0">
                <a:ea typeface="ＭＳ Ｐゴシック" pitchFamily="34" charset="-128"/>
              </a:rPr>
              <a:t>Useful when large amounts of code are needed to handle </a:t>
            </a:r>
            <a:r>
              <a:rPr lang="en-US" altLang="zh-TW" sz="2800" dirty="0" smtClean="0">
                <a:solidFill>
                  <a:srgbClr val="FF0000"/>
                </a:solidFill>
                <a:ea typeface="ＭＳ Ｐゴシック" pitchFamily="34" charset="-128"/>
              </a:rPr>
              <a:t>infrequently occurring cases</a:t>
            </a:r>
          </a:p>
          <a:p>
            <a:r>
              <a:rPr lang="en-US" altLang="zh-TW" sz="2800" dirty="0" smtClean="0">
                <a:ea typeface="ＭＳ Ｐゴシック" pitchFamily="34" charset="-128"/>
              </a:rPr>
              <a:t>No special support from the operating system is required</a:t>
            </a:r>
          </a:p>
          <a:p>
            <a:pPr>
              <a:buFont typeface="Monotype Sorts" pitchFamily="2" charset="2"/>
              <a:buNone/>
            </a:pPr>
            <a:endParaRPr lang="en-US" altLang="zh-TW" sz="2800" dirty="0" smtClean="0">
              <a:ea typeface="ＭＳ Ｐゴシック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13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133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000"/>
                                        <p:tgtEl>
                                          <p:spTgt spid="133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000"/>
                                        <p:tgtEl>
                                          <p:spTgt spid="133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5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mtClean="0">
                <a:ea typeface="ＭＳ Ｐゴシック" pitchFamily="34" charset="-128"/>
              </a:rPr>
              <a:t>Dynamic Linking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69319" y="1144588"/>
            <a:ext cx="7983537" cy="4341812"/>
          </a:xfrm>
        </p:spPr>
        <p:txBody>
          <a:bodyPr/>
          <a:lstStyle/>
          <a:p>
            <a:r>
              <a:rPr lang="en-US" altLang="zh-TW" sz="2800" dirty="0" smtClean="0">
                <a:ea typeface="ＭＳ Ｐゴシック" pitchFamily="34" charset="-128"/>
              </a:rPr>
              <a:t>Linking postponed until execution time</a:t>
            </a:r>
          </a:p>
          <a:p>
            <a:r>
              <a:rPr lang="en-US" altLang="zh-TW" sz="2800" dirty="0" smtClean="0">
                <a:ea typeface="ＭＳ Ｐゴシック" pitchFamily="34" charset="-128"/>
              </a:rPr>
              <a:t>Small piece of code, </a:t>
            </a:r>
            <a:r>
              <a:rPr lang="en-US" altLang="zh-TW" sz="2800" b="1" i="1" dirty="0" smtClean="0">
                <a:solidFill>
                  <a:srgbClr val="FF0000"/>
                </a:solidFill>
                <a:ea typeface="ＭＳ Ｐゴシック" pitchFamily="34" charset="-128"/>
              </a:rPr>
              <a:t>stub</a:t>
            </a:r>
            <a:r>
              <a:rPr lang="en-US" altLang="zh-TW" sz="2800" b="1" dirty="0" smtClean="0">
                <a:solidFill>
                  <a:srgbClr val="FF0000"/>
                </a:solidFill>
                <a:ea typeface="ＭＳ Ｐゴシック" pitchFamily="34" charset="-128"/>
              </a:rPr>
              <a:t>,</a:t>
            </a:r>
            <a:r>
              <a:rPr lang="en-US" altLang="zh-TW" sz="2800" dirty="0" smtClean="0">
                <a:ea typeface="ＭＳ Ｐゴシック" pitchFamily="34" charset="-128"/>
              </a:rPr>
              <a:t> used to locate the appropriate </a:t>
            </a:r>
            <a:r>
              <a:rPr lang="en-US" altLang="zh-TW" sz="2800" dirty="0" smtClean="0">
                <a:solidFill>
                  <a:srgbClr val="FF0000"/>
                </a:solidFill>
                <a:ea typeface="ＭＳ Ｐゴシック" pitchFamily="34" charset="-128"/>
              </a:rPr>
              <a:t>memory-resident library routine</a:t>
            </a:r>
          </a:p>
          <a:p>
            <a:r>
              <a:rPr lang="en-US" altLang="zh-TW" sz="2800" dirty="0" smtClean="0">
                <a:ea typeface="ＭＳ Ｐゴシック" pitchFamily="34" charset="-128"/>
              </a:rPr>
              <a:t>Stub replaces itself with the address of the routine, and executes the routine</a:t>
            </a:r>
          </a:p>
          <a:p>
            <a:r>
              <a:rPr lang="en-US" altLang="zh-TW" sz="2800" dirty="0" smtClean="0">
                <a:ea typeface="ＭＳ Ｐゴシック" pitchFamily="34" charset="-128"/>
              </a:rPr>
              <a:t>Operating system needed to check if routine is in processes’ memory address</a:t>
            </a:r>
          </a:p>
          <a:p>
            <a:r>
              <a:rPr lang="en-US" altLang="zh-TW" sz="2800" dirty="0" smtClean="0">
                <a:ea typeface="ＭＳ Ｐゴシック" pitchFamily="34" charset="-128"/>
              </a:rPr>
              <a:t>Dynamic linking is particularly </a:t>
            </a:r>
            <a:r>
              <a:rPr lang="en-US" altLang="zh-TW" sz="2800" dirty="0" smtClean="0">
                <a:solidFill>
                  <a:srgbClr val="FF0000"/>
                </a:solidFill>
                <a:ea typeface="ＭＳ Ｐゴシック" pitchFamily="34" charset="-128"/>
              </a:rPr>
              <a:t>useful for libraries</a:t>
            </a:r>
          </a:p>
          <a:p>
            <a:r>
              <a:rPr lang="en-US" altLang="zh-TW" sz="2800" dirty="0" smtClean="0">
                <a:ea typeface="ＭＳ Ｐゴシック" pitchFamily="34" charset="-128"/>
              </a:rPr>
              <a:t>System also known as </a:t>
            </a:r>
            <a:r>
              <a:rPr lang="en-US" altLang="zh-TW" sz="2800" b="1" dirty="0" smtClean="0">
                <a:solidFill>
                  <a:srgbClr val="FF0000"/>
                </a:solidFill>
                <a:ea typeface="ＭＳ Ｐゴシック" pitchFamily="34" charset="-128"/>
              </a:rPr>
              <a:t>shared libraries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43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143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143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143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143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143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39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mtClean="0">
                <a:ea typeface="ＭＳ Ｐゴシック" pitchFamily="34" charset="-128"/>
              </a:rPr>
              <a:t>Swapping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14702" y="957092"/>
            <a:ext cx="8224348" cy="4483100"/>
          </a:xfrm>
        </p:spPr>
        <p:txBody>
          <a:bodyPr/>
          <a:lstStyle/>
          <a:p>
            <a:r>
              <a:rPr lang="en-US" altLang="zh-TW" sz="2800" dirty="0" smtClean="0">
                <a:ea typeface="ＭＳ Ｐゴシック" pitchFamily="34" charset="-128"/>
              </a:rPr>
              <a:t>A process can be swapped temporarily out of memory to a backing store, and then brought back into memory for continued execution</a:t>
            </a:r>
          </a:p>
          <a:p>
            <a:r>
              <a:rPr lang="en-US" altLang="zh-TW" sz="2800" b="1" dirty="0" smtClean="0">
                <a:solidFill>
                  <a:srgbClr val="3366FF"/>
                </a:solidFill>
                <a:ea typeface="ＭＳ Ｐゴシック" pitchFamily="34" charset="-128"/>
              </a:rPr>
              <a:t>Backing store</a:t>
            </a:r>
            <a:r>
              <a:rPr lang="en-US" altLang="zh-TW" sz="2800" dirty="0" smtClean="0">
                <a:solidFill>
                  <a:srgbClr val="3366FF"/>
                </a:solidFill>
                <a:ea typeface="ＭＳ Ｐゴシック" pitchFamily="34" charset="-128"/>
              </a:rPr>
              <a:t> </a:t>
            </a:r>
            <a:r>
              <a:rPr lang="en-US" altLang="zh-TW" sz="2800" dirty="0" smtClean="0">
                <a:ea typeface="ＭＳ Ｐゴシック" pitchFamily="34" charset="-128"/>
              </a:rPr>
              <a:t>– </a:t>
            </a:r>
            <a:r>
              <a:rPr lang="en-US" altLang="zh-TW" sz="2800" dirty="0" smtClean="0">
                <a:solidFill>
                  <a:srgbClr val="FF0000"/>
                </a:solidFill>
                <a:ea typeface="ＭＳ Ｐゴシック" pitchFamily="34" charset="-128"/>
              </a:rPr>
              <a:t>fast disk large enough </a:t>
            </a:r>
            <a:r>
              <a:rPr lang="en-US" altLang="zh-TW" sz="2800" dirty="0" smtClean="0">
                <a:ea typeface="ＭＳ Ｐゴシック" pitchFamily="34" charset="-128"/>
              </a:rPr>
              <a:t>to accommodate copies of all memory images for all users; must provide direct access to these memory images</a:t>
            </a:r>
          </a:p>
          <a:p>
            <a:r>
              <a:rPr lang="en-US" altLang="zh-TW" sz="2800" b="1" dirty="0" smtClean="0">
                <a:solidFill>
                  <a:srgbClr val="3366FF"/>
                </a:solidFill>
                <a:ea typeface="ＭＳ Ｐゴシック" pitchFamily="34" charset="-128"/>
              </a:rPr>
              <a:t>Roll out, roll in</a:t>
            </a:r>
            <a:r>
              <a:rPr lang="en-US" altLang="zh-TW" sz="2800" dirty="0" smtClean="0">
                <a:solidFill>
                  <a:srgbClr val="3366FF"/>
                </a:solidFill>
                <a:ea typeface="ＭＳ Ｐゴシック" pitchFamily="34" charset="-128"/>
              </a:rPr>
              <a:t> </a:t>
            </a:r>
            <a:r>
              <a:rPr lang="en-US" altLang="zh-TW" sz="2800" dirty="0" smtClean="0">
                <a:ea typeface="ＭＳ Ｐゴシック" pitchFamily="34" charset="-128"/>
              </a:rPr>
              <a:t>– swapping variant used for </a:t>
            </a:r>
            <a:r>
              <a:rPr lang="en-US" altLang="zh-TW" sz="2800" dirty="0" smtClean="0">
                <a:solidFill>
                  <a:srgbClr val="FF0000"/>
                </a:solidFill>
                <a:ea typeface="ＭＳ Ｐゴシック" pitchFamily="34" charset="-128"/>
              </a:rPr>
              <a:t>priority-based scheduling algorithms</a:t>
            </a:r>
            <a:r>
              <a:rPr lang="en-US" altLang="zh-TW" sz="2800" dirty="0" smtClean="0">
                <a:ea typeface="ＭＳ Ｐゴシック" pitchFamily="34" charset="-128"/>
              </a:rPr>
              <a:t>; </a:t>
            </a:r>
          </a:p>
          <a:p>
            <a:pPr lvl="1"/>
            <a:r>
              <a:rPr lang="en-US" altLang="zh-TW" sz="2800" dirty="0" smtClean="0">
                <a:ea typeface="ＭＳ Ｐゴシック" pitchFamily="34" charset="-128"/>
              </a:rPr>
              <a:t>lower-priority process is swapped out so higher-priority process can be loaded and executed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53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153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153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000"/>
                                        <p:tgtEl>
                                          <p:spTgt spid="153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6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mtClean="0">
                <a:ea typeface="ＭＳ Ｐゴシック" pitchFamily="34" charset="-128"/>
              </a:rPr>
              <a:t>Swapping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2000" y="1162050"/>
            <a:ext cx="8066088" cy="4483100"/>
          </a:xfrm>
        </p:spPr>
        <p:txBody>
          <a:bodyPr/>
          <a:lstStyle/>
          <a:p>
            <a:r>
              <a:rPr lang="en-US" altLang="zh-TW" sz="2800" dirty="0" smtClean="0">
                <a:ea typeface="ＭＳ Ｐゴシック" pitchFamily="34" charset="-128"/>
              </a:rPr>
              <a:t>Major part of swap time is </a:t>
            </a:r>
            <a:r>
              <a:rPr lang="en-US" altLang="zh-TW" sz="2800" dirty="0" smtClean="0">
                <a:solidFill>
                  <a:srgbClr val="FF0000"/>
                </a:solidFill>
                <a:ea typeface="ＭＳ Ｐゴシック" pitchFamily="34" charset="-128"/>
              </a:rPr>
              <a:t>transfer time</a:t>
            </a:r>
            <a:r>
              <a:rPr lang="en-US" altLang="zh-TW" sz="2800" dirty="0" smtClean="0">
                <a:ea typeface="ＭＳ Ｐゴシック" pitchFamily="34" charset="-128"/>
              </a:rPr>
              <a:t>; total transfer time is directly proportional to the amount of memory swapped</a:t>
            </a:r>
          </a:p>
          <a:p>
            <a:r>
              <a:rPr lang="en-US" altLang="zh-TW" sz="2800" dirty="0" smtClean="0">
                <a:ea typeface="ＭＳ Ｐゴシック" pitchFamily="34" charset="-128"/>
              </a:rPr>
              <a:t>Modified versions of swapping are found on many systems (i.e., UNIX, Linux, and Windows)</a:t>
            </a:r>
          </a:p>
          <a:p>
            <a:r>
              <a:rPr lang="en-US" altLang="zh-TW" sz="2800" dirty="0" smtClean="0">
                <a:ea typeface="ＭＳ Ｐゴシック" pitchFamily="34" charset="-128"/>
              </a:rPr>
              <a:t>System maintains a </a:t>
            </a:r>
            <a:r>
              <a:rPr lang="en-US" altLang="zh-TW" sz="2800" b="1" dirty="0" smtClean="0">
                <a:solidFill>
                  <a:srgbClr val="FF0000"/>
                </a:solidFill>
                <a:ea typeface="ＭＳ Ｐゴシック" pitchFamily="34" charset="-128"/>
              </a:rPr>
              <a:t>ready queue</a:t>
            </a:r>
            <a:r>
              <a:rPr lang="en-US" altLang="zh-TW" sz="2800" dirty="0" smtClean="0">
                <a:solidFill>
                  <a:srgbClr val="FF0000"/>
                </a:solidFill>
                <a:ea typeface="ＭＳ Ｐゴシック" pitchFamily="34" charset="-128"/>
              </a:rPr>
              <a:t> of ready-to-run processes </a:t>
            </a:r>
            <a:r>
              <a:rPr lang="en-US" altLang="zh-TW" sz="2800" dirty="0" smtClean="0">
                <a:ea typeface="ＭＳ Ｐゴシック" pitchFamily="34" charset="-128"/>
              </a:rPr>
              <a:t>which have memory images on disk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63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163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163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87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mtClean="0">
                <a:ea typeface="ＭＳ Ｐゴシック" pitchFamily="34" charset="-128"/>
              </a:rPr>
              <a:t>Schematic View of Swapping</a:t>
            </a:r>
            <a:endParaRPr lang="en-US" altLang="zh-TW" sz="2400" smtClean="0">
              <a:ea typeface="ＭＳ Ｐゴシック" pitchFamily="34" charset="-128"/>
            </a:endParaRPr>
          </a:p>
        </p:txBody>
      </p:sp>
      <p:pic>
        <p:nvPicPr>
          <p:cNvPr id="17411" name="Picture 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12041" y="1207448"/>
            <a:ext cx="6791435" cy="5069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2000"/>
                                        <p:tgtEl>
                                          <p:spTgt spid="17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mtClean="0">
                <a:ea typeface="ＭＳ Ｐゴシック" pitchFamily="34" charset="-128"/>
              </a:rPr>
              <a:t>Contiguous Allocation</a:t>
            </a:r>
          </a:p>
        </p:txBody>
      </p:sp>
      <p:sp>
        <p:nvSpPr>
          <p:cNvPr id="18435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762000" y="862013"/>
            <a:ext cx="8081963" cy="4511675"/>
          </a:xfrm>
        </p:spPr>
        <p:txBody>
          <a:bodyPr/>
          <a:lstStyle/>
          <a:p>
            <a:r>
              <a:rPr lang="en-US" altLang="zh-TW" sz="2400" dirty="0" smtClean="0">
                <a:ea typeface="ＭＳ Ｐゴシック" pitchFamily="34" charset="-128"/>
              </a:rPr>
              <a:t>Main memory usually </a:t>
            </a:r>
            <a:r>
              <a:rPr lang="en-US" altLang="zh-TW" dirty="0" smtClean="0">
                <a:ea typeface="ＭＳ Ｐゴシック" pitchFamily="34" charset="-128"/>
              </a:rPr>
              <a:t>divides</a:t>
            </a:r>
            <a:r>
              <a:rPr lang="en-US" altLang="zh-TW" sz="2400" dirty="0" smtClean="0">
                <a:ea typeface="ＭＳ Ｐゴシック" pitchFamily="34" charset="-128"/>
              </a:rPr>
              <a:t> into two partitions:</a:t>
            </a:r>
          </a:p>
          <a:p>
            <a:pPr lvl="1"/>
            <a:r>
              <a:rPr lang="en-US" altLang="zh-TW" sz="2400" dirty="0" smtClean="0">
                <a:solidFill>
                  <a:srgbClr val="FF0000"/>
                </a:solidFill>
                <a:ea typeface="ＭＳ Ｐゴシック" pitchFamily="34" charset="-128"/>
              </a:rPr>
              <a:t>Resident operating system</a:t>
            </a:r>
            <a:r>
              <a:rPr lang="en-US" altLang="zh-TW" sz="2400" dirty="0" smtClean="0">
                <a:ea typeface="ＭＳ Ｐゴシック" pitchFamily="34" charset="-128"/>
              </a:rPr>
              <a:t>, usually held in low memory with interrupt vector</a:t>
            </a:r>
          </a:p>
          <a:p>
            <a:pPr lvl="1"/>
            <a:r>
              <a:rPr lang="en-US" altLang="zh-TW" sz="2400" dirty="0" smtClean="0">
                <a:solidFill>
                  <a:srgbClr val="FF0000"/>
                </a:solidFill>
                <a:ea typeface="ＭＳ Ｐゴシック" pitchFamily="34" charset="-128"/>
              </a:rPr>
              <a:t>User processes</a:t>
            </a:r>
            <a:r>
              <a:rPr lang="en-US" altLang="zh-TW" sz="2400" dirty="0" smtClean="0">
                <a:ea typeface="ＭＳ Ｐゴシック" pitchFamily="34" charset="-128"/>
              </a:rPr>
              <a:t> then held in high memory</a:t>
            </a:r>
          </a:p>
          <a:p>
            <a:r>
              <a:rPr lang="en-US" altLang="zh-TW" sz="2400" dirty="0" smtClean="0">
                <a:solidFill>
                  <a:srgbClr val="FF0000"/>
                </a:solidFill>
                <a:ea typeface="ＭＳ Ｐゴシック" pitchFamily="34" charset="-128"/>
              </a:rPr>
              <a:t>Relocation registers </a:t>
            </a:r>
            <a:r>
              <a:rPr lang="en-US" altLang="zh-TW" sz="2400" dirty="0" smtClean="0">
                <a:ea typeface="ＭＳ Ｐゴシック" pitchFamily="34" charset="-128"/>
              </a:rPr>
              <a:t>used to protect user processes from each other, and from changing operating-system code and data</a:t>
            </a:r>
          </a:p>
          <a:p>
            <a:pPr lvl="1"/>
            <a:r>
              <a:rPr lang="en-US" altLang="zh-TW" sz="2400" dirty="0" smtClean="0">
                <a:solidFill>
                  <a:srgbClr val="FF0000"/>
                </a:solidFill>
                <a:ea typeface="ＭＳ Ｐゴシック" pitchFamily="34" charset="-128"/>
              </a:rPr>
              <a:t>Base register </a:t>
            </a:r>
            <a:r>
              <a:rPr lang="en-US" altLang="zh-TW" sz="2400" dirty="0" smtClean="0">
                <a:ea typeface="ＭＳ Ｐゴシック" pitchFamily="34" charset="-128"/>
              </a:rPr>
              <a:t>contains value of smallest physical address</a:t>
            </a:r>
          </a:p>
          <a:p>
            <a:pPr lvl="1"/>
            <a:r>
              <a:rPr lang="en-US" altLang="zh-TW" sz="2400" dirty="0" smtClean="0">
                <a:solidFill>
                  <a:srgbClr val="FF0000"/>
                </a:solidFill>
                <a:ea typeface="ＭＳ Ｐゴシック" pitchFamily="34" charset="-128"/>
              </a:rPr>
              <a:t>Limit register</a:t>
            </a:r>
            <a:r>
              <a:rPr lang="en-US" altLang="zh-TW" sz="2400" dirty="0" smtClean="0">
                <a:ea typeface="ＭＳ Ｐゴシック" pitchFamily="34" charset="-128"/>
              </a:rPr>
              <a:t> contains range of logical addresses – each logical address must be less than the limit register </a:t>
            </a:r>
          </a:p>
          <a:p>
            <a:pPr lvl="1"/>
            <a:r>
              <a:rPr lang="en-US" altLang="zh-TW" sz="2400" dirty="0" smtClean="0">
                <a:ea typeface="ＭＳ Ｐゴシック" pitchFamily="34" charset="-128"/>
              </a:rPr>
              <a:t>MMU maps logical address </a:t>
            </a:r>
            <a:r>
              <a:rPr lang="en-US" altLang="zh-TW" sz="2400" b="1" i="1" dirty="0" smtClean="0">
                <a:solidFill>
                  <a:srgbClr val="FF0000"/>
                </a:solidFill>
                <a:ea typeface="ＭＳ Ｐゴシック" pitchFamily="34" charset="-128"/>
              </a:rPr>
              <a:t>dynamically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84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184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pTgt spid="184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000"/>
                                        <p:tgtEl>
                                          <p:spTgt spid="184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184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1000"/>
                                        <p:tgtEl>
                                          <p:spTgt spid="184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184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5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>
          <a:xfrm>
            <a:off x="-156209" y="183217"/>
            <a:ext cx="9710104" cy="576262"/>
          </a:xfrm>
        </p:spPr>
        <p:txBody>
          <a:bodyPr/>
          <a:lstStyle/>
          <a:p>
            <a:pPr eaLnBrk="1" hangingPunct="1"/>
            <a:r>
              <a:rPr lang="en-US" altLang="zh-TW" sz="2800" dirty="0" smtClean="0">
                <a:ea typeface="ＭＳ Ｐゴシック" pitchFamily="34" charset="-128"/>
              </a:rPr>
              <a:t>Hardware Support for Relocation and Limit Registers</a:t>
            </a:r>
          </a:p>
        </p:txBody>
      </p:sp>
      <p:pic>
        <p:nvPicPr>
          <p:cNvPr id="19459" name="Picture 4" descr="8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58850" y="1709738"/>
            <a:ext cx="7612063" cy="3776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橢圓 3"/>
          <p:cNvSpPr/>
          <p:nvPr/>
        </p:nvSpPr>
        <p:spPr bwMode="auto">
          <a:xfrm>
            <a:off x="4671846" y="1529255"/>
            <a:ext cx="1587063" cy="1001719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5" name="橢圓 4"/>
          <p:cNvSpPr/>
          <p:nvPr/>
        </p:nvSpPr>
        <p:spPr bwMode="auto">
          <a:xfrm>
            <a:off x="2774730" y="1545020"/>
            <a:ext cx="1576553" cy="930165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mtClean="0">
                <a:ea typeface="ＭＳ Ｐゴシック" pitchFamily="34" charset="-128"/>
              </a:rPr>
              <a:t>Contiguous Allocation (Cont)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79450" y="1019175"/>
            <a:ext cx="7966075" cy="2605088"/>
          </a:xfrm>
        </p:spPr>
        <p:txBody>
          <a:bodyPr/>
          <a:lstStyle/>
          <a:p>
            <a:r>
              <a:rPr lang="en-US" altLang="zh-TW" sz="2400" dirty="0" smtClean="0">
                <a:solidFill>
                  <a:srgbClr val="FF0000"/>
                </a:solidFill>
                <a:ea typeface="ＭＳ Ｐゴシック" pitchFamily="34" charset="-128"/>
              </a:rPr>
              <a:t>Multiple-partition allocation</a:t>
            </a:r>
          </a:p>
          <a:p>
            <a:pPr lvl="1"/>
            <a:r>
              <a:rPr lang="en-US" altLang="zh-TW" sz="2400" dirty="0" smtClean="0">
                <a:solidFill>
                  <a:srgbClr val="FF0000"/>
                </a:solidFill>
                <a:ea typeface="ＭＳ Ｐゴシック" pitchFamily="34" charset="-128"/>
              </a:rPr>
              <a:t>Hole</a:t>
            </a:r>
            <a:r>
              <a:rPr lang="en-US" altLang="zh-TW" sz="2400" dirty="0" smtClean="0">
                <a:ea typeface="ＭＳ Ｐゴシック" pitchFamily="34" charset="-128"/>
              </a:rPr>
              <a:t> – block of available memory; holes of various size are scattered throughout memory</a:t>
            </a:r>
          </a:p>
          <a:p>
            <a:pPr lvl="1"/>
            <a:r>
              <a:rPr lang="en-US" altLang="zh-TW" sz="2400" dirty="0" smtClean="0">
                <a:ea typeface="ＭＳ Ｐゴシック" pitchFamily="34" charset="-128"/>
              </a:rPr>
              <a:t>When a process arrives, it is allocated memory from a hole large enough to accommodate it</a:t>
            </a:r>
          </a:p>
          <a:p>
            <a:pPr lvl="1"/>
            <a:r>
              <a:rPr lang="en-US" altLang="zh-TW" sz="2400" dirty="0" smtClean="0">
                <a:ea typeface="ＭＳ Ｐゴシック" pitchFamily="34" charset="-128"/>
              </a:rPr>
              <a:t>Operating system maintains information about:</a:t>
            </a:r>
            <a:br>
              <a:rPr lang="en-US" altLang="zh-TW" sz="2400" dirty="0" smtClean="0">
                <a:ea typeface="ＭＳ Ｐゴシック" pitchFamily="34" charset="-128"/>
              </a:rPr>
            </a:br>
            <a:r>
              <a:rPr lang="en-US" altLang="zh-TW" sz="2400" dirty="0" smtClean="0">
                <a:ea typeface="ＭＳ Ｐゴシック" pitchFamily="34" charset="-128"/>
              </a:rPr>
              <a:t>a) allocated partitions    b) free partitions (hole)</a:t>
            </a:r>
          </a:p>
        </p:txBody>
      </p:sp>
      <p:grpSp>
        <p:nvGrpSpPr>
          <p:cNvPr id="43" name="群組 42"/>
          <p:cNvGrpSpPr/>
          <p:nvPr/>
        </p:nvGrpSpPr>
        <p:grpSpPr>
          <a:xfrm>
            <a:off x="1320800" y="4249738"/>
            <a:ext cx="6629400" cy="2133600"/>
            <a:chOff x="1320800" y="4249738"/>
            <a:chExt cx="6629400" cy="2133600"/>
          </a:xfrm>
        </p:grpSpPr>
        <p:sp>
          <p:nvSpPr>
            <p:cNvPr id="19460" name="Rectangle 4"/>
            <p:cNvSpPr>
              <a:spLocks noChangeArrowheads="1"/>
            </p:cNvSpPr>
            <p:nvPr/>
          </p:nvSpPr>
          <p:spPr bwMode="auto">
            <a:xfrm>
              <a:off x="1320800" y="4249738"/>
              <a:ext cx="1143000" cy="21336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TW" altLang="zh-TW"/>
            </a:p>
          </p:txBody>
        </p:sp>
        <p:sp>
          <p:nvSpPr>
            <p:cNvPr id="20485" name="Line 5"/>
            <p:cNvSpPr>
              <a:spLocks noChangeShapeType="1"/>
            </p:cNvSpPr>
            <p:nvPr/>
          </p:nvSpPr>
          <p:spPr bwMode="auto">
            <a:xfrm>
              <a:off x="1320800" y="4613275"/>
              <a:ext cx="11430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0486" name="Line 6"/>
            <p:cNvSpPr>
              <a:spLocks noChangeShapeType="1"/>
            </p:cNvSpPr>
            <p:nvPr/>
          </p:nvSpPr>
          <p:spPr bwMode="auto">
            <a:xfrm>
              <a:off x="1320800" y="5024438"/>
              <a:ext cx="11430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0487" name="Line 7"/>
            <p:cNvSpPr>
              <a:spLocks noChangeShapeType="1"/>
            </p:cNvSpPr>
            <p:nvPr/>
          </p:nvSpPr>
          <p:spPr bwMode="auto">
            <a:xfrm>
              <a:off x="1320800" y="5956300"/>
              <a:ext cx="11430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0488" name="Text Box 8"/>
            <p:cNvSpPr txBox="1">
              <a:spLocks noChangeArrowheads="1"/>
            </p:cNvSpPr>
            <p:nvPr/>
          </p:nvSpPr>
          <p:spPr bwMode="auto">
            <a:xfrm>
              <a:off x="1625600" y="4249738"/>
              <a:ext cx="441325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TW" sz="1400">
                  <a:latin typeface="Helvetica" pitchFamily="34" charset="0"/>
                </a:rPr>
                <a:t>OS</a:t>
              </a:r>
            </a:p>
          </p:txBody>
        </p:sp>
        <p:sp>
          <p:nvSpPr>
            <p:cNvPr id="20489" name="Text Box 9"/>
            <p:cNvSpPr txBox="1">
              <a:spLocks noChangeArrowheads="1"/>
            </p:cNvSpPr>
            <p:nvPr/>
          </p:nvSpPr>
          <p:spPr bwMode="auto">
            <a:xfrm>
              <a:off x="1320800" y="4694238"/>
              <a:ext cx="1066800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TW" sz="1400">
                  <a:latin typeface="Helvetica" pitchFamily="34" charset="0"/>
                </a:rPr>
                <a:t>process 5</a:t>
              </a:r>
            </a:p>
          </p:txBody>
        </p:sp>
        <p:sp>
          <p:nvSpPr>
            <p:cNvPr id="20490" name="Text Box 10"/>
            <p:cNvSpPr txBox="1">
              <a:spLocks noChangeArrowheads="1"/>
            </p:cNvSpPr>
            <p:nvPr/>
          </p:nvSpPr>
          <p:spPr bwMode="auto">
            <a:xfrm>
              <a:off x="1320800" y="5376863"/>
              <a:ext cx="1066800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TW" sz="1400">
                  <a:latin typeface="Helvetica" pitchFamily="34" charset="0"/>
                </a:rPr>
                <a:t>process 8</a:t>
              </a:r>
            </a:p>
          </p:txBody>
        </p:sp>
        <p:sp>
          <p:nvSpPr>
            <p:cNvPr id="20491" name="Text Box 11"/>
            <p:cNvSpPr txBox="1">
              <a:spLocks noChangeArrowheads="1"/>
            </p:cNvSpPr>
            <p:nvPr/>
          </p:nvSpPr>
          <p:spPr bwMode="auto">
            <a:xfrm>
              <a:off x="1320800" y="5973763"/>
              <a:ext cx="1066800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TW" sz="1400">
                  <a:latin typeface="Helvetica" pitchFamily="34" charset="0"/>
                </a:rPr>
                <a:t>process 2</a:t>
              </a:r>
            </a:p>
          </p:txBody>
        </p:sp>
        <p:sp>
          <p:nvSpPr>
            <p:cNvPr id="19468" name="Rectangle 14"/>
            <p:cNvSpPr>
              <a:spLocks noChangeArrowheads="1"/>
            </p:cNvSpPr>
            <p:nvPr/>
          </p:nvSpPr>
          <p:spPr bwMode="auto">
            <a:xfrm>
              <a:off x="3149600" y="4249738"/>
              <a:ext cx="1143000" cy="21336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TW" altLang="zh-TW"/>
            </a:p>
          </p:txBody>
        </p:sp>
        <p:sp>
          <p:nvSpPr>
            <p:cNvPr id="20493" name="Line 15"/>
            <p:cNvSpPr>
              <a:spLocks noChangeShapeType="1"/>
            </p:cNvSpPr>
            <p:nvPr/>
          </p:nvSpPr>
          <p:spPr bwMode="auto">
            <a:xfrm>
              <a:off x="3149600" y="4613275"/>
              <a:ext cx="11430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0494" name="Line 16"/>
            <p:cNvSpPr>
              <a:spLocks noChangeShapeType="1"/>
            </p:cNvSpPr>
            <p:nvPr/>
          </p:nvSpPr>
          <p:spPr bwMode="auto">
            <a:xfrm>
              <a:off x="3149600" y="5024438"/>
              <a:ext cx="11430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0495" name="Line 17"/>
            <p:cNvSpPr>
              <a:spLocks noChangeShapeType="1"/>
            </p:cNvSpPr>
            <p:nvPr/>
          </p:nvSpPr>
          <p:spPr bwMode="auto">
            <a:xfrm>
              <a:off x="3149600" y="5956300"/>
              <a:ext cx="11430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0496" name="Text Box 18"/>
            <p:cNvSpPr txBox="1">
              <a:spLocks noChangeArrowheads="1"/>
            </p:cNvSpPr>
            <p:nvPr/>
          </p:nvSpPr>
          <p:spPr bwMode="auto">
            <a:xfrm>
              <a:off x="3454400" y="4249738"/>
              <a:ext cx="441325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TW" sz="1400">
                  <a:latin typeface="Helvetica" pitchFamily="34" charset="0"/>
                </a:rPr>
                <a:t>OS</a:t>
              </a:r>
            </a:p>
          </p:txBody>
        </p:sp>
        <p:sp>
          <p:nvSpPr>
            <p:cNvPr id="20497" name="Text Box 19"/>
            <p:cNvSpPr txBox="1">
              <a:spLocks noChangeArrowheads="1"/>
            </p:cNvSpPr>
            <p:nvPr/>
          </p:nvSpPr>
          <p:spPr bwMode="auto">
            <a:xfrm>
              <a:off x="3149600" y="4694238"/>
              <a:ext cx="1066800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TW" sz="1400">
                  <a:latin typeface="Helvetica" pitchFamily="34" charset="0"/>
                </a:rPr>
                <a:t>process 5</a:t>
              </a:r>
            </a:p>
          </p:txBody>
        </p:sp>
        <p:sp>
          <p:nvSpPr>
            <p:cNvPr id="20498" name="Text Box 21"/>
            <p:cNvSpPr txBox="1">
              <a:spLocks noChangeArrowheads="1"/>
            </p:cNvSpPr>
            <p:nvPr/>
          </p:nvSpPr>
          <p:spPr bwMode="auto">
            <a:xfrm>
              <a:off x="3149600" y="5973763"/>
              <a:ext cx="1066800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TW" sz="1400">
                  <a:latin typeface="Helvetica" pitchFamily="34" charset="0"/>
                </a:rPr>
                <a:t>process 2</a:t>
              </a:r>
            </a:p>
          </p:txBody>
        </p:sp>
        <p:sp>
          <p:nvSpPr>
            <p:cNvPr id="19475" name="Rectangle 23"/>
            <p:cNvSpPr>
              <a:spLocks noChangeArrowheads="1"/>
            </p:cNvSpPr>
            <p:nvPr/>
          </p:nvSpPr>
          <p:spPr bwMode="auto">
            <a:xfrm>
              <a:off x="4978400" y="4249738"/>
              <a:ext cx="1143000" cy="21336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TW" altLang="zh-TW"/>
            </a:p>
          </p:txBody>
        </p:sp>
        <p:sp>
          <p:nvSpPr>
            <p:cNvPr id="20500" name="Line 24"/>
            <p:cNvSpPr>
              <a:spLocks noChangeShapeType="1"/>
            </p:cNvSpPr>
            <p:nvPr/>
          </p:nvSpPr>
          <p:spPr bwMode="auto">
            <a:xfrm>
              <a:off x="4978400" y="4613275"/>
              <a:ext cx="11430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0501" name="Line 25"/>
            <p:cNvSpPr>
              <a:spLocks noChangeShapeType="1"/>
            </p:cNvSpPr>
            <p:nvPr/>
          </p:nvSpPr>
          <p:spPr bwMode="auto">
            <a:xfrm>
              <a:off x="4978400" y="5024438"/>
              <a:ext cx="11430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0502" name="Line 26"/>
            <p:cNvSpPr>
              <a:spLocks noChangeShapeType="1"/>
            </p:cNvSpPr>
            <p:nvPr/>
          </p:nvSpPr>
          <p:spPr bwMode="auto">
            <a:xfrm>
              <a:off x="4978400" y="5956300"/>
              <a:ext cx="11430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0503" name="Text Box 27"/>
            <p:cNvSpPr txBox="1">
              <a:spLocks noChangeArrowheads="1"/>
            </p:cNvSpPr>
            <p:nvPr/>
          </p:nvSpPr>
          <p:spPr bwMode="auto">
            <a:xfrm>
              <a:off x="5283200" y="4249738"/>
              <a:ext cx="441325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TW" sz="1400">
                  <a:latin typeface="Helvetica" pitchFamily="34" charset="0"/>
                </a:rPr>
                <a:t>OS</a:t>
              </a:r>
            </a:p>
          </p:txBody>
        </p:sp>
        <p:sp>
          <p:nvSpPr>
            <p:cNvPr id="20504" name="Text Box 28"/>
            <p:cNvSpPr txBox="1">
              <a:spLocks noChangeArrowheads="1"/>
            </p:cNvSpPr>
            <p:nvPr/>
          </p:nvSpPr>
          <p:spPr bwMode="auto">
            <a:xfrm>
              <a:off x="4978400" y="4694238"/>
              <a:ext cx="1066800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TW" sz="1400">
                  <a:latin typeface="Helvetica" pitchFamily="34" charset="0"/>
                </a:rPr>
                <a:t>process 5</a:t>
              </a:r>
            </a:p>
          </p:txBody>
        </p:sp>
        <p:sp>
          <p:nvSpPr>
            <p:cNvPr id="20505" name="Text Box 30"/>
            <p:cNvSpPr txBox="1">
              <a:spLocks noChangeArrowheads="1"/>
            </p:cNvSpPr>
            <p:nvPr/>
          </p:nvSpPr>
          <p:spPr bwMode="auto">
            <a:xfrm>
              <a:off x="4978400" y="5973763"/>
              <a:ext cx="1066800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TW" sz="1400">
                  <a:latin typeface="Helvetica" pitchFamily="34" charset="0"/>
                </a:rPr>
                <a:t>process 2</a:t>
              </a:r>
            </a:p>
          </p:txBody>
        </p:sp>
        <p:sp>
          <p:nvSpPr>
            <p:cNvPr id="19482" name="Rectangle 32"/>
            <p:cNvSpPr>
              <a:spLocks noChangeArrowheads="1"/>
            </p:cNvSpPr>
            <p:nvPr/>
          </p:nvSpPr>
          <p:spPr bwMode="auto">
            <a:xfrm>
              <a:off x="6807200" y="4249738"/>
              <a:ext cx="1143000" cy="21336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TW" altLang="zh-TW"/>
            </a:p>
          </p:txBody>
        </p:sp>
        <p:sp>
          <p:nvSpPr>
            <p:cNvPr id="20507" name="Line 33"/>
            <p:cNvSpPr>
              <a:spLocks noChangeShapeType="1"/>
            </p:cNvSpPr>
            <p:nvPr/>
          </p:nvSpPr>
          <p:spPr bwMode="auto">
            <a:xfrm>
              <a:off x="6807200" y="4613275"/>
              <a:ext cx="11430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0508" name="Line 34"/>
            <p:cNvSpPr>
              <a:spLocks noChangeShapeType="1"/>
            </p:cNvSpPr>
            <p:nvPr/>
          </p:nvSpPr>
          <p:spPr bwMode="auto">
            <a:xfrm>
              <a:off x="6807200" y="5024438"/>
              <a:ext cx="11430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0509" name="Line 35"/>
            <p:cNvSpPr>
              <a:spLocks noChangeShapeType="1"/>
            </p:cNvSpPr>
            <p:nvPr/>
          </p:nvSpPr>
          <p:spPr bwMode="auto">
            <a:xfrm>
              <a:off x="6807200" y="5956300"/>
              <a:ext cx="11430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0510" name="Text Box 36"/>
            <p:cNvSpPr txBox="1">
              <a:spLocks noChangeArrowheads="1"/>
            </p:cNvSpPr>
            <p:nvPr/>
          </p:nvSpPr>
          <p:spPr bwMode="auto">
            <a:xfrm>
              <a:off x="7112000" y="4249738"/>
              <a:ext cx="441325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TW" sz="1400">
                  <a:latin typeface="Helvetica" pitchFamily="34" charset="0"/>
                </a:rPr>
                <a:t>OS</a:t>
              </a:r>
            </a:p>
          </p:txBody>
        </p:sp>
        <p:sp>
          <p:nvSpPr>
            <p:cNvPr id="20511" name="Text Box 37"/>
            <p:cNvSpPr txBox="1">
              <a:spLocks noChangeArrowheads="1"/>
            </p:cNvSpPr>
            <p:nvPr/>
          </p:nvSpPr>
          <p:spPr bwMode="auto">
            <a:xfrm>
              <a:off x="6807200" y="4694238"/>
              <a:ext cx="1066800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TW" sz="1400">
                  <a:latin typeface="Helvetica" pitchFamily="34" charset="0"/>
                </a:rPr>
                <a:t>process 5</a:t>
              </a:r>
            </a:p>
          </p:txBody>
        </p:sp>
        <p:sp>
          <p:nvSpPr>
            <p:cNvPr id="20512" name="Text Box 38"/>
            <p:cNvSpPr txBox="1">
              <a:spLocks noChangeArrowheads="1"/>
            </p:cNvSpPr>
            <p:nvPr/>
          </p:nvSpPr>
          <p:spPr bwMode="auto">
            <a:xfrm>
              <a:off x="6807200" y="5011738"/>
              <a:ext cx="1066800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TW" sz="1400">
                  <a:latin typeface="Helvetica" pitchFamily="34" charset="0"/>
                </a:rPr>
                <a:t>process 9</a:t>
              </a:r>
            </a:p>
          </p:txBody>
        </p:sp>
        <p:sp>
          <p:nvSpPr>
            <p:cNvPr id="20513" name="Text Box 39"/>
            <p:cNvSpPr txBox="1">
              <a:spLocks noChangeArrowheads="1"/>
            </p:cNvSpPr>
            <p:nvPr/>
          </p:nvSpPr>
          <p:spPr bwMode="auto">
            <a:xfrm>
              <a:off x="6807200" y="5973763"/>
              <a:ext cx="1066800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TW" sz="1400">
                  <a:latin typeface="Helvetica" pitchFamily="34" charset="0"/>
                </a:rPr>
                <a:t>process 2</a:t>
              </a:r>
            </a:p>
          </p:txBody>
        </p:sp>
        <p:sp>
          <p:nvSpPr>
            <p:cNvPr id="20514" name="Rectangle 41"/>
            <p:cNvSpPr>
              <a:spLocks noChangeArrowheads="1"/>
            </p:cNvSpPr>
            <p:nvPr/>
          </p:nvSpPr>
          <p:spPr bwMode="auto">
            <a:xfrm>
              <a:off x="3149600" y="5011738"/>
              <a:ext cx="1143000" cy="990600"/>
            </a:xfrm>
            <a:prstGeom prst="rect">
              <a:avLst/>
            </a:prstGeom>
            <a:solidFill>
              <a:srgbClr val="DDDDDD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TW" altLang="zh-TW"/>
            </a:p>
          </p:txBody>
        </p:sp>
        <p:sp>
          <p:nvSpPr>
            <p:cNvPr id="20515" name="Rectangle 42"/>
            <p:cNvSpPr>
              <a:spLocks noChangeArrowheads="1"/>
            </p:cNvSpPr>
            <p:nvPr/>
          </p:nvSpPr>
          <p:spPr bwMode="auto">
            <a:xfrm>
              <a:off x="4978400" y="5392738"/>
              <a:ext cx="1143000" cy="609600"/>
            </a:xfrm>
            <a:prstGeom prst="rect">
              <a:avLst/>
            </a:prstGeom>
            <a:solidFill>
              <a:srgbClr val="DDDDDD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TW" altLang="zh-TW"/>
            </a:p>
          </p:txBody>
        </p:sp>
        <p:sp>
          <p:nvSpPr>
            <p:cNvPr id="20516" name="Text Box 43"/>
            <p:cNvSpPr txBox="1">
              <a:spLocks noChangeArrowheads="1"/>
            </p:cNvSpPr>
            <p:nvPr/>
          </p:nvSpPr>
          <p:spPr bwMode="auto">
            <a:xfrm>
              <a:off x="4978400" y="5011738"/>
              <a:ext cx="1066800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TW" sz="1400">
                  <a:latin typeface="Helvetica" pitchFamily="34" charset="0"/>
                </a:rPr>
                <a:t>process 9</a:t>
              </a:r>
            </a:p>
          </p:txBody>
        </p:sp>
        <p:sp>
          <p:nvSpPr>
            <p:cNvPr id="20517" name="Rectangle 44"/>
            <p:cNvSpPr>
              <a:spLocks noChangeArrowheads="1"/>
            </p:cNvSpPr>
            <p:nvPr/>
          </p:nvSpPr>
          <p:spPr bwMode="auto">
            <a:xfrm>
              <a:off x="6807200" y="5697538"/>
              <a:ext cx="1143000" cy="304800"/>
            </a:xfrm>
            <a:prstGeom prst="rect">
              <a:avLst/>
            </a:prstGeom>
            <a:solidFill>
              <a:srgbClr val="DDDDDD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TW" altLang="zh-TW"/>
            </a:p>
          </p:txBody>
        </p:sp>
        <p:sp>
          <p:nvSpPr>
            <p:cNvPr id="20518" name="Line 45"/>
            <p:cNvSpPr>
              <a:spLocks noChangeShapeType="1"/>
            </p:cNvSpPr>
            <p:nvPr/>
          </p:nvSpPr>
          <p:spPr bwMode="auto">
            <a:xfrm>
              <a:off x="6807200" y="5348288"/>
              <a:ext cx="11430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0519" name="Text Box 46"/>
            <p:cNvSpPr txBox="1">
              <a:spLocks noChangeArrowheads="1"/>
            </p:cNvSpPr>
            <p:nvPr/>
          </p:nvSpPr>
          <p:spPr bwMode="auto">
            <a:xfrm>
              <a:off x="6807200" y="5392738"/>
              <a:ext cx="1066800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TW" sz="1400">
                  <a:latin typeface="Helvetica" pitchFamily="34" charset="0"/>
                </a:rPr>
                <a:t>process 10</a:t>
              </a:r>
            </a:p>
          </p:txBody>
        </p:sp>
        <p:sp>
          <p:nvSpPr>
            <p:cNvPr id="20520" name="AutoShape 47"/>
            <p:cNvSpPr>
              <a:spLocks noChangeArrowheads="1"/>
            </p:cNvSpPr>
            <p:nvPr/>
          </p:nvSpPr>
          <p:spPr bwMode="auto">
            <a:xfrm>
              <a:off x="2540000" y="5392738"/>
              <a:ext cx="533400" cy="228600"/>
            </a:xfrm>
            <a:prstGeom prst="rightArrow">
              <a:avLst>
                <a:gd name="adj1" fmla="val 50000"/>
                <a:gd name="adj2" fmla="val 58333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TW" altLang="zh-TW"/>
            </a:p>
          </p:txBody>
        </p:sp>
        <p:sp>
          <p:nvSpPr>
            <p:cNvPr id="20521" name="AutoShape 48"/>
            <p:cNvSpPr>
              <a:spLocks noChangeArrowheads="1"/>
            </p:cNvSpPr>
            <p:nvPr/>
          </p:nvSpPr>
          <p:spPr bwMode="auto">
            <a:xfrm>
              <a:off x="4368800" y="5392738"/>
              <a:ext cx="533400" cy="228600"/>
            </a:xfrm>
            <a:prstGeom prst="rightArrow">
              <a:avLst>
                <a:gd name="adj1" fmla="val 50000"/>
                <a:gd name="adj2" fmla="val 58333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TW" altLang="zh-TW"/>
            </a:p>
          </p:txBody>
        </p:sp>
        <p:sp>
          <p:nvSpPr>
            <p:cNvPr id="20522" name="AutoShape 49"/>
            <p:cNvSpPr>
              <a:spLocks noChangeArrowheads="1"/>
            </p:cNvSpPr>
            <p:nvPr/>
          </p:nvSpPr>
          <p:spPr bwMode="auto">
            <a:xfrm>
              <a:off x="6197600" y="5392738"/>
              <a:ext cx="533400" cy="228600"/>
            </a:xfrm>
            <a:prstGeom prst="rightArrow">
              <a:avLst>
                <a:gd name="adj1" fmla="val 50000"/>
                <a:gd name="adj2" fmla="val 58333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TW" altLang="zh-TW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04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204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6" dur="2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204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000"/>
                                        <p:tgtEl>
                                          <p:spTgt spid="204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83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>
          <a:xfrm>
            <a:off x="543845" y="277813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zh-TW" dirty="0" smtClean="0">
                <a:ea typeface="ＭＳ Ｐゴシック" pitchFamily="34" charset="-128"/>
              </a:rPr>
              <a:t>Dynamic Storage-Allocation Problem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84225" y="1771650"/>
            <a:ext cx="7977188" cy="229235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zh-TW" sz="2400" b="1" dirty="0" smtClean="0">
                <a:solidFill>
                  <a:srgbClr val="3366FF"/>
                </a:solidFill>
                <a:ea typeface="ＭＳ Ｐゴシック" pitchFamily="34" charset="-128"/>
              </a:rPr>
              <a:t>First-fit</a:t>
            </a:r>
            <a:r>
              <a:rPr lang="en-US" altLang="zh-TW" sz="2400" dirty="0" smtClean="0">
                <a:ea typeface="ＭＳ Ｐゴシック" pitchFamily="34" charset="-128"/>
              </a:rPr>
              <a:t>:  Allocate the </a:t>
            </a:r>
            <a:r>
              <a:rPr lang="en-US" altLang="zh-TW" sz="2400" i="1" dirty="0" smtClean="0">
                <a:solidFill>
                  <a:srgbClr val="FF0000"/>
                </a:solidFill>
                <a:ea typeface="ＭＳ Ｐゴシック" pitchFamily="34" charset="-128"/>
              </a:rPr>
              <a:t>first</a:t>
            </a:r>
            <a:r>
              <a:rPr lang="en-US" altLang="zh-TW" sz="2400" dirty="0" smtClean="0">
                <a:solidFill>
                  <a:srgbClr val="FF0000"/>
                </a:solidFill>
                <a:ea typeface="ＭＳ Ｐゴシック" pitchFamily="34" charset="-128"/>
              </a:rPr>
              <a:t> hole </a:t>
            </a:r>
            <a:r>
              <a:rPr lang="en-US" altLang="zh-TW" sz="2400" dirty="0" smtClean="0">
                <a:ea typeface="ＭＳ Ｐゴシック" pitchFamily="34" charset="-128"/>
              </a:rPr>
              <a:t>that is big enough</a:t>
            </a:r>
          </a:p>
          <a:p>
            <a:pPr>
              <a:lnSpc>
                <a:spcPct val="90000"/>
              </a:lnSpc>
            </a:pPr>
            <a:r>
              <a:rPr lang="en-US" altLang="zh-TW" sz="2400" b="1" dirty="0" smtClean="0">
                <a:solidFill>
                  <a:srgbClr val="3366FF"/>
                </a:solidFill>
                <a:ea typeface="ＭＳ Ｐゴシック" pitchFamily="34" charset="-128"/>
              </a:rPr>
              <a:t>Best-fit</a:t>
            </a:r>
            <a:r>
              <a:rPr lang="en-US" altLang="zh-TW" sz="2400" dirty="0" smtClean="0">
                <a:ea typeface="ＭＳ Ｐゴシック" pitchFamily="34" charset="-128"/>
              </a:rPr>
              <a:t>:  Allocate the </a:t>
            </a:r>
            <a:r>
              <a:rPr lang="en-US" altLang="zh-TW" sz="2400" i="1" dirty="0" smtClean="0">
                <a:solidFill>
                  <a:srgbClr val="FF0000"/>
                </a:solidFill>
                <a:ea typeface="ＭＳ Ｐゴシック" pitchFamily="34" charset="-128"/>
              </a:rPr>
              <a:t>smallest</a:t>
            </a:r>
            <a:r>
              <a:rPr lang="en-US" altLang="zh-TW" sz="2400" dirty="0" smtClean="0">
                <a:solidFill>
                  <a:srgbClr val="FF0000"/>
                </a:solidFill>
                <a:ea typeface="ＭＳ Ｐゴシック" pitchFamily="34" charset="-128"/>
              </a:rPr>
              <a:t> hole </a:t>
            </a:r>
            <a:r>
              <a:rPr lang="en-US" altLang="zh-TW" sz="2400" dirty="0" smtClean="0">
                <a:ea typeface="ＭＳ Ｐゴシック" pitchFamily="34" charset="-128"/>
              </a:rPr>
              <a:t>that is big enough; must search entire list, unless ordered by size  </a:t>
            </a:r>
          </a:p>
          <a:p>
            <a:pPr lvl="1">
              <a:lnSpc>
                <a:spcPct val="90000"/>
              </a:lnSpc>
            </a:pPr>
            <a:r>
              <a:rPr lang="en-US" altLang="zh-TW" sz="2400" dirty="0" smtClean="0">
                <a:ea typeface="ＭＳ Ｐゴシック" pitchFamily="34" charset="-128"/>
              </a:rPr>
              <a:t>Produces the smallest leftover hole</a:t>
            </a:r>
          </a:p>
          <a:p>
            <a:pPr>
              <a:lnSpc>
                <a:spcPct val="90000"/>
              </a:lnSpc>
            </a:pPr>
            <a:r>
              <a:rPr lang="en-US" altLang="zh-TW" sz="2400" b="1" dirty="0" smtClean="0">
                <a:solidFill>
                  <a:srgbClr val="3366FF"/>
                </a:solidFill>
                <a:ea typeface="ＭＳ Ｐゴシック" pitchFamily="34" charset="-128"/>
              </a:rPr>
              <a:t>Worst-fit</a:t>
            </a:r>
            <a:r>
              <a:rPr lang="en-US" altLang="zh-TW" sz="2400" dirty="0" smtClean="0">
                <a:ea typeface="ＭＳ Ｐゴシック" pitchFamily="34" charset="-128"/>
              </a:rPr>
              <a:t>:  Allocate the </a:t>
            </a:r>
            <a:r>
              <a:rPr lang="en-US" altLang="zh-TW" sz="2400" i="1" dirty="0" smtClean="0">
                <a:solidFill>
                  <a:srgbClr val="FF0000"/>
                </a:solidFill>
                <a:ea typeface="ＭＳ Ｐゴシック" pitchFamily="34" charset="-128"/>
              </a:rPr>
              <a:t>largest</a:t>
            </a:r>
            <a:r>
              <a:rPr lang="en-US" altLang="zh-TW" sz="2400" dirty="0" smtClean="0">
                <a:solidFill>
                  <a:srgbClr val="FF0000"/>
                </a:solidFill>
                <a:ea typeface="ＭＳ Ｐゴシック" pitchFamily="34" charset="-128"/>
              </a:rPr>
              <a:t> hole</a:t>
            </a:r>
            <a:r>
              <a:rPr lang="en-US" altLang="zh-TW" sz="2400" dirty="0" smtClean="0">
                <a:ea typeface="ＭＳ Ｐゴシック" pitchFamily="34" charset="-128"/>
              </a:rPr>
              <a:t>; must also search entire list  </a:t>
            </a:r>
          </a:p>
          <a:p>
            <a:pPr lvl="1">
              <a:lnSpc>
                <a:spcPct val="90000"/>
              </a:lnSpc>
            </a:pPr>
            <a:r>
              <a:rPr lang="en-US" altLang="zh-TW" sz="2400" dirty="0" smtClean="0">
                <a:ea typeface="ＭＳ Ｐゴシック" pitchFamily="34" charset="-128"/>
              </a:rPr>
              <a:t>Produces the largest leftover hole</a:t>
            </a:r>
          </a:p>
        </p:txBody>
      </p:sp>
      <p:sp>
        <p:nvSpPr>
          <p:cNvPr id="21508" name="Text Box 4"/>
          <p:cNvSpPr txBox="1">
            <a:spLocks noChangeArrowheads="1"/>
          </p:cNvSpPr>
          <p:nvPr/>
        </p:nvSpPr>
        <p:spPr bwMode="auto">
          <a:xfrm>
            <a:off x="684976" y="1128861"/>
            <a:ext cx="784221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2400" b="1" dirty="0">
                <a:latin typeface="Candara" pitchFamily="34" charset="0"/>
              </a:rPr>
              <a:t>How to satisfy a request of size </a:t>
            </a:r>
            <a:r>
              <a:rPr lang="en-US" altLang="zh-TW" sz="2400" b="1" i="1" dirty="0">
                <a:latin typeface="Candara" pitchFamily="34" charset="0"/>
              </a:rPr>
              <a:t>n</a:t>
            </a:r>
            <a:r>
              <a:rPr lang="en-US" altLang="zh-TW" sz="2400" b="1" dirty="0">
                <a:latin typeface="Candara" pitchFamily="34" charset="0"/>
              </a:rPr>
              <a:t> from a list of free </a:t>
            </a:r>
            <a:r>
              <a:rPr lang="en-US" altLang="zh-TW" sz="2400" b="1" dirty="0" smtClean="0">
                <a:latin typeface="Candara" pitchFamily="34" charset="0"/>
              </a:rPr>
              <a:t>holes ?</a:t>
            </a:r>
            <a:endParaRPr lang="en-US" altLang="zh-TW" sz="2400" b="1" dirty="0">
              <a:latin typeface="Candara" pitchFamily="34" charset="0"/>
            </a:endParaRPr>
          </a:p>
        </p:txBody>
      </p:sp>
      <p:sp>
        <p:nvSpPr>
          <p:cNvPr id="21509" name="Text Box 5"/>
          <p:cNvSpPr txBox="1">
            <a:spLocks noChangeArrowheads="1"/>
          </p:cNvSpPr>
          <p:nvPr/>
        </p:nvSpPr>
        <p:spPr bwMode="auto">
          <a:xfrm>
            <a:off x="762000" y="4701808"/>
            <a:ext cx="7883525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2400" b="1" dirty="0">
                <a:latin typeface="Candara" pitchFamily="34" charset="0"/>
              </a:rPr>
              <a:t>First-fit and best-fit better than worst-fit in terms of speed and storage utilization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15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15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15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215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15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1000"/>
                                        <p:tgtEl>
                                          <p:spTgt spid="215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07" grpId="0" build="p"/>
      <p:bldP spid="2150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722313" y="325438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zh-TW" sz="3200" dirty="0" smtClean="0">
                <a:ea typeface="ＭＳ Ｐゴシック" pitchFamily="34" charset="-128"/>
              </a:rPr>
              <a:t>Chapter 8:  Memory Management Strategies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28700" y="1262063"/>
            <a:ext cx="7351713" cy="4483100"/>
          </a:xfrm>
        </p:spPr>
        <p:txBody>
          <a:bodyPr/>
          <a:lstStyle/>
          <a:p>
            <a:r>
              <a:rPr lang="en-US" altLang="zh-TW" sz="2800" dirty="0" smtClean="0">
                <a:ea typeface="ＭＳ Ｐゴシック" pitchFamily="34" charset="-128"/>
              </a:rPr>
              <a:t>Background</a:t>
            </a:r>
          </a:p>
          <a:p>
            <a:r>
              <a:rPr lang="en-US" altLang="zh-TW" sz="2800" dirty="0" smtClean="0">
                <a:ea typeface="ＭＳ Ｐゴシック" pitchFamily="34" charset="-128"/>
              </a:rPr>
              <a:t>Swapping </a:t>
            </a:r>
          </a:p>
          <a:p>
            <a:r>
              <a:rPr lang="en-US" altLang="zh-TW" sz="2800" dirty="0" smtClean="0">
                <a:ea typeface="ＭＳ Ｐゴシック" pitchFamily="34" charset="-128"/>
              </a:rPr>
              <a:t>Contiguous Memory Allocation</a:t>
            </a:r>
          </a:p>
          <a:p>
            <a:r>
              <a:rPr lang="en-US" altLang="zh-TW" sz="2800" dirty="0" smtClean="0">
                <a:solidFill>
                  <a:srgbClr val="FF0000"/>
                </a:solidFill>
                <a:ea typeface="ＭＳ Ｐゴシック" pitchFamily="34" charset="-128"/>
              </a:rPr>
              <a:t>Paging</a:t>
            </a:r>
          </a:p>
          <a:p>
            <a:r>
              <a:rPr lang="en-US" altLang="zh-TW" sz="2800" dirty="0" smtClean="0">
                <a:ea typeface="ＭＳ Ｐゴシック" pitchFamily="34" charset="-128"/>
              </a:rPr>
              <a:t>Structure of the Page Table</a:t>
            </a:r>
          </a:p>
          <a:p>
            <a:r>
              <a:rPr lang="en-US" altLang="zh-TW" sz="2800" dirty="0" smtClean="0">
                <a:solidFill>
                  <a:srgbClr val="FF0000"/>
                </a:solidFill>
                <a:ea typeface="ＭＳ Ｐゴシック" pitchFamily="34" charset="-128"/>
              </a:rPr>
              <a:t>Segmentation</a:t>
            </a:r>
          </a:p>
          <a:p>
            <a:r>
              <a:rPr lang="en-US" altLang="zh-TW" sz="2800" dirty="0" smtClean="0">
                <a:ea typeface="ＭＳ Ｐゴシック" pitchFamily="34" charset="-128"/>
              </a:rPr>
              <a:t>Example: The Intel Pentium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mtClean="0">
                <a:ea typeface="ＭＳ Ｐゴシック" pitchFamily="34" charset="-128"/>
              </a:rPr>
              <a:t>Fragmentation</a:t>
            </a:r>
          </a:p>
        </p:txBody>
      </p:sp>
      <p:sp>
        <p:nvSpPr>
          <p:cNvPr id="22531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679450" y="979488"/>
            <a:ext cx="8464550" cy="4483100"/>
          </a:xfrm>
        </p:spPr>
        <p:txBody>
          <a:bodyPr/>
          <a:lstStyle/>
          <a:p>
            <a:r>
              <a:rPr lang="en-US" altLang="zh-TW" sz="2400" b="1" dirty="0" smtClean="0">
                <a:solidFill>
                  <a:srgbClr val="FF0000"/>
                </a:solidFill>
                <a:ea typeface="ＭＳ Ｐゴシック" pitchFamily="34" charset="-128"/>
              </a:rPr>
              <a:t>External Fragmentation</a:t>
            </a:r>
            <a:r>
              <a:rPr lang="en-US" altLang="zh-TW" sz="2400" dirty="0" smtClean="0">
                <a:solidFill>
                  <a:srgbClr val="FF0000"/>
                </a:solidFill>
                <a:ea typeface="ＭＳ Ｐゴシック" pitchFamily="34" charset="-128"/>
              </a:rPr>
              <a:t> </a:t>
            </a:r>
            <a:r>
              <a:rPr lang="en-US" altLang="zh-TW" sz="2400" dirty="0" smtClean="0">
                <a:ea typeface="ＭＳ Ｐゴシック" pitchFamily="34" charset="-128"/>
              </a:rPr>
              <a:t>– total memory space exists to satisfy a request, but it is not contiguous</a:t>
            </a:r>
          </a:p>
          <a:p>
            <a:r>
              <a:rPr lang="en-US" altLang="zh-TW" sz="2400" b="1" dirty="0" smtClean="0">
                <a:solidFill>
                  <a:srgbClr val="FF0000"/>
                </a:solidFill>
                <a:ea typeface="ＭＳ Ｐゴシック" pitchFamily="34" charset="-128"/>
              </a:rPr>
              <a:t>Internal Fragmentation</a:t>
            </a:r>
            <a:r>
              <a:rPr lang="en-US" altLang="zh-TW" sz="2400" dirty="0" smtClean="0">
                <a:solidFill>
                  <a:srgbClr val="FF0000"/>
                </a:solidFill>
                <a:ea typeface="ＭＳ Ｐゴシック" pitchFamily="34" charset="-128"/>
              </a:rPr>
              <a:t> </a:t>
            </a:r>
            <a:r>
              <a:rPr lang="en-US" altLang="zh-TW" sz="2400" dirty="0" smtClean="0">
                <a:ea typeface="ＭＳ Ｐゴシック" pitchFamily="34" charset="-128"/>
              </a:rPr>
              <a:t>– allocated memory may be slightly larger than requested memory; this size difference is memory internal to a partition, but not being used</a:t>
            </a:r>
          </a:p>
          <a:p>
            <a:r>
              <a:rPr lang="en-US" altLang="zh-TW" sz="2400" dirty="0" smtClean="0">
                <a:ea typeface="ＭＳ Ｐゴシック" pitchFamily="34" charset="-128"/>
              </a:rPr>
              <a:t>Reduce external fragmentation by </a:t>
            </a:r>
            <a:r>
              <a:rPr lang="en-US" altLang="zh-TW" sz="2400" b="1" dirty="0" smtClean="0">
                <a:solidFill>
                  <a:srgbClr val="FF0000"/>
                </a:solidFill>
                <a:ea typeface="ＭＳ Ｐゴシック" pitchFamily="34" charset="-128"/>
              </a:rPr>
              <a:t>compaction</a:t>
            </a:r>
          </a:p>
          <a:p>
            <a:pPr lvl="1"/>
            <a:r>
              <a:rPr lang="en-US" altLang="zh-TW" sz="2400" dirty="0" smtClean="0">
                <a:ea typeface="ＭＳ Ｐゴシック" pitchFamily="34" charset="-128"/>
              </a:rPr>
              <a:t>Shuffle memory contents to place all free memory together in one large block</a:t>
            </a:r>
          </a:p>
          <a:p>
            <a:pPr lvl="1"/>
            <a:r>
              <a:rPr lang="en-US" altLang="zh-TW" sz="2400" dirty="0" smtClean="0">
                <a:ea typeface="ＭＳ Ｐゴシック" pitchFamily="34" charset="-128"/>
              </a:rPr>
              <a:t>Compaction is possible </a:t>
            </a:r>
            <a:r>
              <a:rPr lang="en-US" altLang="zh-TW" sz="2400" i="1" dirty="0" smtClean="0">
                <a:ea typeface="ＭＳ Ｐゴシック" pitchFamily="34" charset="-128"/>
              </a:rPr>
              <a:t>only</a:t>
            </a:r>
            <a:r>
              <a:rPr lang="en-US" altLang="zh-TW" sz="2400" dirty="0" smtClean="0">
                <a:ea typeface="ＭＳ Ｐゴシック" pitchFamily="34" charset="-128"/>
              </a:rPr>
              <a:t> if relocation is dynamic, and is done at execution time</a:t>
            </a:r>
          </a:p>
          <a:p>
            <a:pPr lvl="1"/>
            <a:r>
              <a:rPr lang="en-US" altLang="zh-TW" sz="2400" dirty="0" smtClean="0">
                <a:ea typeface="ＭＳ Ｐゴシック" pitchFamily="34" charset="-128"/>
              </a:rPr>
              <a:t>I/O problem</a:t>
            </a:r>
          </a:p>
          <a:p>
            <a:pPr lvl="2"/>
            <a:r>
              <a:rPr lang="en-US" altLang="zh-TW" sz="2000" dirty="0" smtClean="0">
                <a:ea typeface="ＭＳ Ｐゴシック" pitchFamily="34" charset="-128"/>
              </a:rPr>
              <a:t>Latch job in memory while it is involved in I/O</a:t>
            </a:r>
          </a:p>
          <a:p>
            <a:pPr lvl="2"/>
            <a:r>
              <a:rPr lang="en-US" altLang="zh-TW" sz="2000" dirty="0" smtClean="0">
                <a:ea typeface="ＭＳ Ｐゴシック" pitchFamily="34" charset="-128"/>
              </a:rPr>
              <a:t>Do I/O only into OS buffers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25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225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225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000"/>
                                        <p:tgtEl>
                                          <p:spTgt spid="225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225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000"/>
                                        <p:tgtEl>
                                          <p:spTgt spid="225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1000"/>
                                        <p:tgtEl>
                                          <p:spTgt spid="225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225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31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mtClean="0">
                <a:ea typeface="ＭＳ Ｐゴシック" pitchFamily="34" charset="-128"/>
              </a:rPr>
              <a:t>Paging</a:t>
            </a:r>
          </a:p>
        </p:txBody>
      </p:sp>
      <p:sp>
        <p:nvSpPr>
          <p:cNvPr id="23555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554038" y="933450"/>
            <a:ext cx="8589962" cy="4524375"/>
          </a:xfrm>
        </p:spPr>
        <p:txBody>
          <a:bodyPr/>
          <a:lstStyle/>
          <a:p>
            <a:r>
              <a:rPr lang="en-US" altLang="zh-TW" dirty="0" smtClean="0">
                <a:solidFill>
                  <a:srgbClr val="FF0000"/>
                </a:solidFill>
                <a:ea typeface="ＭＳ Ｐゴシック" pitchFamily="34" charset="-128"/>
              </a:rPr>
              <a:t>Physical</a:t>
            </a:r>
            <a:r>
              <a:rPr lang="en-US" altLang="zh-TW" sz="2400" dirty="0" smtClean="0">
                <a:solidFill>
                  <a:srgbClr val="FF0000"/>
                </a:solidFill>
                <a:ea typeface="ＭＳ Ｐゴシック" pitchFamily="34" charset="-128"/>
              </a:rPr>
              <a:t> </a:t>
            </a:r>
            <a:r>
              <a:rPr lang="en-US" altLang="zh-TW" sz="2400" dirty="0" smtClean="0">
                <a:solidFill>
                  <a:srgbClr val="FF0000"/>
                </a:solidFill>
                <a:ea typeface="ＭＳ Ｐゴシック" pitchFamily="34" charset="-128"/>
              </a:rPr>
              <a:t>address space of a process can be noncontiguous</a:t>
            </a:r>
            <a:r>
              <a:rPr lang="en-US" altLang="zh-TW" sz="2400" dirty="0" smtClean="0">
                <a:ea typeface="ＭＳ Ｐゴシック" pitchFamily="34" charset="-128"/>
              </a:rPr>
              <a:t>; process is allocated physical memory whenever the latter is available</a:t>
            </a:r>
          </a:p>
          <a:p>
            <a:r>
              <a:rPr lang="en-US" altLang="zh-TW" dirty="0" smtClean="0">
                <a:ea typeface="ＭＳ Ｐゴシック" pitchFamily="34" charset="-128"/>
              </a:rPr>
              <a:t>Paging avoids external fragmentation and the needs for compaction.</a:t>
            </a:r>
          </a:p>
          <a:p>
            <a:r>
              <a:rPr lang="en-US" altLang="zh-TW" sz="2400" dirty="0" smtClean="0">
                <a:ea typeface="ＭＳ Ｐゴシック" pitchFamily="34" charset="-128"/>
              </a:rPr>
              <a:t>Divide </a:t>
            </a:r>
            <a:r>
              <a:rPr lang="en-US" altLang="zh-TW" sz="2400" dirty="0" smtClean="0">
                <a:solidFill>
                  <a:srgbClr val="FF0000"/>
                </a:solidFill>
                <a:ea typeface="ＭＳ Ｐゴシック" pitchFamily="34" charset="-128"/>
              </a:rPr>
              <a:t>physical memory</a:t>
            </a:r>
            <a:r>
              <a:rPr lang="en-US" altLang="zh-TW" sz="2400" dirty="0" smtClean="0">
                <a:ea typeface="ＭＳ Ｐゴシック" pitchFamily="34" charset="-128"/>
              </a:rPr>
              <a:t> into fixed-sized blocks called </a:t>
            </a:r>
            <a:r>
              <a:rPr lang="en-US" altLang="zh-TW" sz="2400" b="1" dirty="0" smtClean="0">
                <a:solidFill>
                  <a:srgbClr val="FF0000"/>
                </a:solidFill>
                <a:ea typeface="ＭＳ Ｐゴシック" pitchFamily="34" charset="-128"/>
              </a:rPr>
              <a:t>frames</a:t>
            </a:r>
            <a:r>
              <a:rPr lang="en-US" altLang="zh-TW" sz="2400" dirty="0" smtClean="0">
                <a:solidFill>
                  <a:srgbClr val="3366FF"/>
                </a:solidFill>
                <a:ea typeface="ＭＳ Ｐゴシック" pitchFamily="34" charset="-128"/>
              </a:rPr>
              <a:t> </a:t>
            </a:r>
            <a:r>
              <a:rPr lang="en-US" altLang="zh-TW" sz="2400" dirty="0" smtClean="0">
                <a:ea typeface="ＭＳ Ｐゴシック" pitchFamily="34" charset="-128"/>
              </a:rPr>
              <a:t>(size is power of 2, between 512 - 8,192 bytes)</a:t>
            </a:r>
          </a:p>
          <a:p>
            <a:r>
              <a:rPr lang="en-US" altLang="zh-TW" sz="2400" dirty="0" smtClean="0">
                <a:ea typeface="ＭＳ Ｐゴシック" pitchFamily="34" charset="-128"/>
              </a:rPr>
              <a:t>Divide </a:t>
            </a:r>
            <a:r>
              <a:rPr lang="en-US" altLang="zh-TW" sz="2400" dirty="0" smtClean="0">
                <a:solidFill>
                  <a:srgbClr val="FF0000"/>
                </a:solidFill>
                <a:ea typeface="ＭＳ Ｐゴシック" pitchFamily="34" charset="-128"/>
              </a:rPr>
              <a:t>logical memory </a:t>
            </a:r>
            <a:r>
              <a:rPr lang="en-US" altLang="zh-TW" sz="2400" dirty="0" smtClean="0">
                <a:ea typeface="ＭＳ Ｐゴシック" pitchFamily="34" charset="-128"/>
              </a:rPr>
              <a:t>into blocks of same size called </a:t>
            </a:r>
            <a:r>
              <a:rPr lang="en-US" altLang="zh-TW" sz="2400" b="1" dirty="0" smtClean="0">
                <a:solidFill>
                  <a:srgbClr val="FF0000"/>
                </a:solidFill>
                <a:ea typeface="ＭＳ Ｐゴシック" pitchFamily="34" charset="-128"/>
              </a:rPr>
              <a:t>pages</a:t>
            </a:r>
            <a:endParaRPr lang="en-US" altLang="zh-TW" sz="2400" dirty="0" smtClean="0">
              <a:solidFill>
                <a:srgbClr val="FF0000"/>
              </a:solidFill>
              <a:ea typeface="ＭＳ Ｐゴシック" pitchFamily="34" charset="-128"/>
            </a:endParaRPr>
          </a:p>
          <a:p>
            <a:r>
              <a:rPr lang="en-US" altLang="zh-TW" sz="2400" dirty="0" smtClean="0">
                <a:ea typeface="ＭＳ Ｐゴシック" pitchFamily="34" charset="-128"/>
              </a:rPr>
              <a:t>Keep track of all free frames</a:t>
            </a:r>
          </a:p>
          <a:p>
            <a:r>
              <a:rPr lang="en-US" altLang="zh-TW" sz="2400" dirty="0" smtClean="0">
                <a:ea typeface="ＭＳ Ｐゴシック" pitchFamily="34" charset="-128"/>
              </a:rPr>
              <a:t>To run a program of size </a:t>
            </a:r>
            <a:r>
              <a:rPr lang="en-US" altLang="zh-TW" sz="2400" b="1" i="1" dirty="0" smtClean="0">
                <a:solidFill>
                  <a:srgbClr val="FF0000"/>
                </a:solidFill>
                <a:ea typeface="ＭＳ Ｐゴシック" pitchFamily="34" charset="-128"/>
              </a:rPr>
              <a:t>n</a:t>
            </a:r>
            <a:r>
              <a:rPr lang="en-US" altLang="zh-TW" sz="2400" dirty="0" smtClean="0">
                <a:ea typeface="ＭＳ Ｐゴシック" pitchFamily="34" charset="-128"/>
              </a:rPr>
              <a:t> </a:t>
            </a:r>
            <a:r>
              <a:rPr lang="en-US" altLang="zh-TW" sz="2400" dirty="0" smtClean="0">
                <a:solidFill>
                  <a:srgbClr val="FF0000"/>
                </a:solidFill>
                <a:ea typeface="ＭＳ Ｐゴシック" pitchFamily="34" charset="-128"/>
              </a:rPr>
              <a:t>pages</a:t>
            </a:r>
            <a:r>
              <a:rPr lang="en-US" altLang="zh-TW" sz="2400" dirty="0" smtClean="0">
                <a:ea typeface="ＭＳ Ｐゴシック" pitchFamily="34" charset="-128"/>
              </a:rPr>
              <a:t>, need to find </a:t>
            </a:r>
            <a:r>
              <a:rPr lang="en-US" altLang="zh-TW" sz="2400" i="1" dirty="0" smtClean="0">
                <a:solidFill>
                  <a:srgbClr val="FF0000"/>
                </a:solidFill>
                <a:ea typeface="ＭＳ Ｐゴシック" pitchFamily="34" charset="-128"/>
              </a:rPr>
              <a:t>n</a:t>
            </a:r>
            <a:r>
              <a:rPr lang="en-US" altLang="zh-TW" sz="2400" dirty="0" smtClean="0">
                <a:solidFill>
                  <a:srgbClr val="FF0000"/>
                </a:solidFill>
                <a:ea typeface="ＭＳ Ｐゴシック" pitchFamily="34" charset="-128"/>
              </a:rPr>
              <a:t> free frames </a:t>
            </a:r>
            <a:r>
              <a:rPr lang="en-US" altLang="zh-TW" sz="2400" dirty="0" smtClean="0">
                <a:ea typeface="ＭＳ Ｐゴシック" pitchFamily="34" charset="-128"/>
              </a:rPr>
              <a:t>and load program</a:t>
            </a:r>
          </a:p>
          <a:p>
            <a:r>
              <a:rPr lang="en-US" altLang="zh-TW" sz="2400" dirty="0" smtClean="0">
                <a:ea typeface="ＭＳ Ｐゴシック" pitchFamily="34" charset="-128"/>
              </a:rPr>
              <a:t>Set up a </a:t>
            </a:r>
            <a:r>
              <a:rPr lang="en-US" altLang="zh-TW" sz="2400" dirty="0" smtClean="0">
                <a:solidFill>
                  <a:srgbClr val="FF0000"/>
                </a:solidFill>
                <a:ea typeface="ＭＳ Ｐゴシック" pitchFamily="34" charset="-128"/>
              </a:rPr>
              <a:t>page table to translate logical to physical addresses</a:t>
            </a:r>
          </a:p>
          <a:p>
            <a:r>
              <a:rPr lang="en-US" altLang="zh-TW" sz="2400" dirty="0" smtClean="0">
                <a:ea typeface="ＭＳ Ｐゴシック" pitchFamily="34" charset="-128"/>
              </a:rPr>
              <a:t>Internal fragmentation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35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235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235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235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235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235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0"/>
                                        <p:tgtEl>
                                          <p:spTgt spid="235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1000"/>
                                        <p:tgtEl>
                                          <p:spTgt spid="235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55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mtClean="0">
                <a:ea typeface="ＭＳ Ｐゴシック" pitchFamily="34" charset="-128"/>
              </a:rPr>
              <a:t>Address Translation Scheme</a:t>
            </a:r>
          </a:p>
        </p:txBody>
      </p:sp>
      <p:sp>
        <p:nvSpPr>
          <p:cNvPr id="24579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679450" y="1128713"/>
            <a:ext cx="7866063" cy="4483100"/>
          </a:xfrm>
        </p:spPr>
        <p:txBody>
          <a:bodyPr/>
          <a:lstStyle/>
          <a:p>
            <a:r>
              <a:rPr lang="en-US" altLang="zh-TW" sz="2400" dirty="0" smtClean="0">
                <a:ea typeface="ＭＳ Ｐゴシック" pitchFamily="34" charset="-128"/>
              </a:rPr>
              <a:t>Address generated by CPU is divided into:</a:t>
            </a:r>
          </a:p>
          <a:p>
            <a:pPr lvl="1"/>
            <a:r>
              <a:rPr lang="en-US" altLang="zh-TW" sz="2400" b="1" dirty="0" smtClean="0">
                <a:solidFill>
                  <a:srgbClr val="FF0000"/>
                </a:solidFill>
                <a:ea typeface="ＭＳ Ｐゴシック" pitchFamily="34" charset="-128"/>
              </a:rPr>
              <a:t>Page number (</a:t>
            </a:r>
            <a:r>
              <a:rPr lang="en-US" altLang="zh-TW" sz="2400" b="1" i="1" dirty="0" smtClean="0">
                <a:solidFill>
                  <a:srgbClr val="FF0000"/>
                </a:solidFill>
                <a:ea typeface="ＭＳ Ｐゴシック" pitchFamily="34" charset="-128"/>
              </a:rPr>
              <a:t>p</a:t>
            </a:r>
            <a:r>
              <a:rPr lang="en-US" altLang="zh-TW" sz="2400" b="1" dirty="0" smtClean="0">
                <a:solidFill>
                  <a:srgbClr val="FF0000"/>
                </a:solidFill>
                <a:ea typeface="ＭＳ Ｐゴシック" pitchFamily="34" charset="-128"/>
              </a:rPr>
              <a:t>)</a:t>
            </a:r>
            <a:r>
              <a:rPr lang="en-US" altLang="zh-TW" sz="2400" dirty="0" smtClean="0">
                <a:solidFill>
                  <a:srgbClr val="FF0000"/>
                </a:solidFill>
                <a:ea typeface="ＭＳ Ｐゴシック" pitchFamily="34" charset="-128"/>
              </a:rPr>
              <a:t> </a:t>
            </a:r>
            <a:r>
              <a:rPr lang="en-US" altLang="zh-TW" sz="2400" dirty="0" smtClean="0">
                <a:ea typeface="ＭＳ Ｐゴシック" pitchFamily="34" charset="-128"/>
              </a:rPr>
              <a:t>– used as an index into a </a:t>
            </a:r>
            <a:r>
              <a:rPr lang="en-US" altLang="zh-TW" sz="2400" i="1" dirty="0" smtClean="0">
                <a:solidFill>
                  <a:srgbClr val="FF0000"/>
                </a:solidFill>
                <a:ea typeface="ＭＳ Ｐゴシック" pitchFamily="34" charset="-128"/>
              </a:rPr>
              <a:t>page</a:t>
            </a:r>
            <a:r>
              <a:rPr lang="en-US" altLang="zh-TW" sz="2400" dirty="0" smtClean="0">
                <a:solidFill>
                  <a:srgbClr val="FF0000"/>
                </a:solidFill>
                <a:ea typeface="ＭＳ Ｐゴシック" pitchFamily="34" charset="-128"/>
              </a:rPr>
              <a:t> </a:t>
            </a:r>
            <a:r>
              <a:rPr lang="en-US" altLang="zh-TW" sz="2400" i="1" dirty="0" smtClean="0">
                <a:solidFill>
                  <a:srgbClr val="FF0000"/>
                </a:solidFill>
                <a:ea typeface="ＭＳ Ｐゴシック" pitchFamily="34" charset="-128"/>
              </a:rPr>
              <a:t>table</a:t>
            </a:r>
            <a:r>
              <a:rPr lang="en-US" altLang="zh-TW" sz="2400" dirty="0" smtClean="0">
                <a:solidFill>
                  <a:srgbClr val="FF0000"/>
                </a:solidFill>
                <a:ea typeface="ＭＳ Ｐゴシック" pitchFamily="34" charset="-128"/>
              </a:rPr>
              <a:t> </a:t>
            </a:r>
            <a:r>
              <a:rPr lang="en-US" altLang="zh-TW" sz="2400" dirty="0" smtClean="0">
                <a:ea typeface="ＭＳ Ｐゴシック" pitchFamily="34" charset="-128"/>
              </a:rPr>
              <a:t>which contains base address of each page in physical memory</a:t>
            </a:r>
          </a:p>
          <a:p>
            <a:pPr lvl="1"/>
            <a:r>
              <a:rPr lang="en-US" altLang="zh-TW" sz="2400" b="1" dirty="0" smtClean="0">
                <a:solidFill>
                  <a:srgbClr val="FF0000"/>
                </a:solidFill>
                <a:ea typeface="ＭＳ Ｐゴシック" pitchFamily="34" charset="-128"/>
              </a:rPr>
              <a:t>Page offset (d)</a:t>
            </a:r>
            <a:r>
              <a:rPr lang="en-US" altLang="zh-TW" sz="2400" dirty="0" smtClean="0">
                <a:solidFill>
                  <a:srgbClr val="3366FF"/>
                </a:solidFill>
                <a:ea typeface="ＭＳ Ｐゴシック" pitchFamily="34" charset="-128"/>
              </a:rPr>
              <a:t> </a:t>
            </a:r>
            <a:r>
              <a:rPr lang="en-US" altLang="zh-TW" sz="2400" dirty="0" smtClean="0">
                <a:ea typeface="ＭＳ Ｐゴシック" pitchFamily="34" charset="-128"/>
              </a:rPr>
              <a:t>– combined with base address to define the physical memory address that is sent to the memory unit</a:t>
            </a:r>
          </a:p>
          <a:p>
            <a:pPr lvl="1"/>
            <a:endParaRPr lang="en-US" altLang="zh-TW" sz="2400" dirty="0" smtClean="0">
              <a:ea typeface="ＭＳ Ｐゴシック" pitchFamily="34" charset="-128"/>
            </a:endParaRPr>
          </a:p>
          <a:p>
            <a:pPr lvl="1"/>
            <a:endParaRPr lang="en-US" altLang="zh-TW" sz="2400" dirty="0" smtClean="0">
              <a:ea typeface="ＭＳ Ｐゴシック" pitchFamily="34" charset="-128"/>
            </a:endParaRPr>
          </a:p>
          <a:p>
            <a:pPr lvl="1"/>
            <a:endParaRPr lang="en-US" altLang="zh-TW" sz="2400" dirty="0" smtClean="0">
              <a:ea typeface="ＭＳ Ｐゴシック" pitchFamily="34" charset="-128"/>
            </a:endParaRPr>
          </a:p>
          <a:p>
            <a:pPr lvl="1"/>
            <a:r>
              <a:rPr lang="en-US" altLang="zh-TW" sz="2400" dirty="0" smtClean="0">
                <a:ea typeface="ＭＳ Ｐゴシック" pitchFamily="34" charset="-128"/>
              </a:rPr>
              <a:t>For given </a:t>
            </a:r>
            <a:r>
              <a:rPr lang="en-US" altLang="zh-TW" sz="2400" dirty="0" smtClean="0">
                <a:solidFill>
                  <a:srgbClr val="FF0000"/>
                </a:solidFill>
                <a:ea typeface="ＭＳ Ｐゴシック" pitchFamily="34" charset="-128"/>
              </a:rPr>
              <a:t>logical address space </a:t>
            </a:r>
            <a:r>
              <a:rPr lang="en-US" altLang="zh-TW" sz="3200" dirty="0" smtClean="0">
                <a:solidFill>
                  <a:srgbClr val="FF0000"/>
                </a:solidFill>
                <a:ea typeface="ＭＳ Ｐゴシック" pitchFamily="34" charset="-128"/>
              </a:rPr>
              <a:t>2</a:t>
            </a:r>
            <a:r>
              <a:rPr lang="en-US" altLang="zh-TW" sz="3200" i="1" baseline="30000" dirty="0" smtClean="0">
                <a:solidFill>
                  <a:srgbClr val="FF0000"/>
                </a:solidFill>
                <a:ea typeface="ＭＳ Ｐゴシック" pitchFamily="34" charset="-128"/>
              </a:rPr>
              <a:t>m</a:t>
            </a:r>
            <a:r>
              <a:rPr lang="en-US" altLang="zh-TW" sz="2400" i="1" baseline="30000" dirty="0" smtClean="0">
                <a:solidFill>
                  <a:srgbClr val="FF0000"/>
                </a:solidFill>
                <a:ea typeface="ＭＳ Ｐゴシック" pitchFamily="34" charset="-128"/>
              </a:rPr>
              <a:t> </a:t>
            </a:r>
            <a:r>
              <a:rPr lang="en-US" altLang="zh-TW" sz="2400" i="1" dirty="0" smtClean="0">
                <a:ea typeface="ＭＳ Ｐゴシック" pitchFamily="34" charset="-128"/>
              </a:rPr>
              <a:t>and </a:t>
            </a:r>
            <a:r>
              <a:rPr lang="en-US" altLang="zh-TW" sz="2400" i="1" dirty="0" smtClean="0">
                <a:solidFill>
                  <a:srgbClr val="FF0000"/>
                </a:solidFill>
                <a:ea typeface="ＭＳ Ｐゴシック" pitchFamily="34" charset="-128"/>
              </a:rPr>
              <a:t>page size</a:t>
            </a:r>
            <a:r>
              <a:rPr lang="en-US" altLang="zh-TW" sz="2400" i="1" baseline="30000" dirty="0" smtClean="0">
                <a:solidFill>
                  <a:srgbClr val="FF0000"/>
                </a:solidFill>
                <a:ea typeface="ＭＳ Ｐゴシック" pitchFamily="34" charset="-128"/>
              </a:rPr>
              <a:t> </a:t>
            </a:r>
            <a:r>
              <a:rPr lang="en-US" altLang="zh-TW" sz="3200" i="1" dirty="0" smtClean="0">
                <a:solidFill>
                  <a:srgbClr val="FF0000"/>
                </a:solidFill>
                <a:ea typeface="ＭＳ Ｐゴシック" pitchFamily="34" charset="-128"/>
              </a:rPr>
              <a:t>2</a:t>
            </a:r>
            <a:r>
              <a:rPr lang="en-US" altLang="zh-TW" sz="3200" baseline="30000" dirty="0" smtClean="0">
                <a:solidFill>
                  <a:srgbClr val="FF0000"/>
                </a:solidFill>
                <a:ea typeface="ＭＳ Ｐゴシック" pitchFamily="34" charset="-128"/>
              </a:rPr>
              <a:t>n</a:t>
            </a:r>
            <a:endParaRPr lang="en-US" altLang="zh-TW" sz="2400" baseline="30000" dirty="0" smtClean="0">
              <a:solidFill>
                <a:srgbClr val="FF0000"/>
              </a:solidFill>
              <a:ea typeface="ＭＳ Ｐゴシック" pitchFamily="34" charset="-128"/>
            </a:endParaRPr>
          </a:p>
        </p:txBody>
      </p:sp>
      <p:sp>
        <p:nvSpPr>
          <p:cNvPr id="23556" name="Rectangle 1028"/>
          <p:cNvSpPr>
            <a:spLocks noChangeArrowheads="1"/>
          </p:cNvSpPr>
          <p:nvPr/>
        </p:nvSpPr>
        <p:spPr bwMode="auto">
          <a:xfrm>
            <a:off x="2592388" y="4678363"/>
            <a:ext cx="3105150" cy="43815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TW" altLang="zh-TW" sz="2400" b="1">
              <a:latin typeface="Candara" pitchFamily="34" charset="0"/>
            </a:endParaRPr>
          </a:p>
        </p:txBody>
      </p:sp>
      <p:sp>
        <p:nvSpPr>
          <p:cNvPr id="24581" name="Line 1030"/>
          <p:cNvSpPr>
            <a:spLocks noChangeShapeType="1"/>
          </p:cNvSpPr>
          <p:nvPr/>
        </p:nvSpPr>
        <p:spPr bwMode="auto">
          <a:xfrm>
            <a:off x="4225925" y="4335463"/>
            <a:ext cx="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TW" altLang="en-US" sz="2000" b="1">
              <a:latin typeface="Candara" pitchFamily="34" charset="0"/>
            </a:endParaRPr>
          </a:p>
        </p:txBody>
      </p:sp>
      <p:sp>
        <p:nvSpPr>
          <p:cNvPr id="24582" name="Text Box 1031"/>
          <p:cNvSpPr txBox="1">
            <a:spLocks noChangeArrowheads="1"/>
          </p:cNvSpPr>
          <p:nvPr/>
        </p:nvSpPr>
        <p:spPr bwMode="auto">
          <a:xfrm>
            <a:off x="2228035" y="4198293"/>
            <a:ext cx="194155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TW" sz="2400" b="1">
                <a:latin typeface="Candara" pitchFamily="34" charset="0"/>
              </a:rPr>
              <a:t>page number</a:t>
            </a:r>
          </a:p>
        </p:txBody>
      </p:sp>
      <p:sp>
        <p:nvSpPr>
          <p:cNvPr id="24583" name="Text Box 1032"/>
          <p:cNvSpPr txBox="1">
            <a:spLocks noChangeArrowheads="1"/>
          </p:cNvSpPr>
          <p:nvPr/>
        </p:nvSpPr>
        <p:spPr bwMode="auto">
          <a:xfrm>
            <a:off x="4249936" y="4210993"/>
            <a:ext cx="169309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TW" sz="2400" b="1" dirty="0">
                <a:latin typeface="Candara" pitchFamily="34" charset="0"/>
              </a:rPr>
              <a:t>page offset</a:t>
            </a:r>
          </a:p>
        </p:txBody>
      </p:sp>
      <p:sp>
        <p:nvSpPr>
          <p:cNvPr id="24584" name="Text Box 1033"/>
          <p:cNvSpPr txBox="1">
            <a:spLocks noChangeArrowheads="1"/>
          </p:cNvSpPr>
          <p:nvPr/>
        </p:nvSpPr>
        <p:spPr bwMode="auto">
          <a:xfrm>
            <a:off x="3126311" y="4657081"/>
            <a:ext cx="35137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TW" sz="2400" b="1" i="1">
                <a:latin typeface="Candara" pitchFamily="34" charset="0"/>
              </a:rPr>
              <a:t>p</a:t>
            </a:r>
            <a:endParaRPr lang="en-US" altLang="zh-TW" sz="2400" b="1">
              <a:latin typeface="Candara" pitchFamily="34" charset="0"/>
            </a:endParaRPr>
          </a:p>
        </p:txBody>
      </p:sp>
      <p:sp>
        <p:nvSpPr>
          <p:cNvPr id="24585" name="Text Box 1035"/>
          <p:cNvSpPr txBox="1">
            <a:spLocks noChangeArrowheads="1"/>
          </p:cNvSpPr>
          <p:nvPr/>
        </p:nvSpPr>
        <p:spPr bwMode="auto">
          <a:xfrm>
            <a:off x="4575698" y="4687243"/>
            <a:ext cx="35137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TW" sz="2400" b="1" i="1">
                <a:latin typeface="Candara" pitchFamily="34" charset="0"/>
              </a:rPr>
              <a:t>d</a:t>
            </a:r>
            <a:endParaRPr lang="en-US" altLang="zh-TW" sz="2400" b="1">
              <a:latin typeface="Candara" pitchFamily="34" charset="0"/>
            </a:endParaRPr>
          </a:p>
        </p:txBody>
      </p:sp>
      <p:sp>
        <p:nvSpPr>
          <p:cNvPr id="24586" name="Text Box 1036"/>
          <p:cNvSpPr txBox="1">
            <a:spLocks noChangeArrowheads="1"/>
          </p:cNvSpPr>
          <p:nvPr/>
        </p:nvSpPr>
        <p:spPr bwMode="auto">
          <a:xfrm>
            <a:off x="2774739" y="5104756"/>
            <a:ext cx="123978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TW" sz="2400" b="1" i="1" dirty="0">
                <a:latin typeface="Candara" pitchFamily="34" charset="0"/>
              </a:rPr>
              <a:t>m - n</a:t>
            </a:r>
          </a:p>
        </p:txBody>
      </p:sp>
      <p:sp>
        <p:nvSpPr>
          <p:cNvPr id="24587" name="Text Box 1038"/>
          <p:cNvSpPr txBox="1">
            <a:spLocks noChangeArrowheads="1"/>
          </p:cNvSpPr>
          <p:nvPr/>
        </p:nvSpPr>
        <p:spPr bwMode="auto">
          <a:xfrm>
            <a:off x="4549774" y="5114281"/>
            <a:ext cx="394783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2400" b="1" i="1" dirty="0" smtClean="0">
                <a:latin typeface="Candara" pitchFamily="34" charset="0"/>
              </a:rPr>
              <a:t>n                    m  bits</a:t>
            </a:r>
            <a:endParaRPr lang="en-US" altLang="zh-TW" sz="2400" b="1" i="1" dirty="0">
              <a:latin typeface="Candara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45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245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pTgt spid="245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245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79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mtClean="0">
                <a:ea typeface="ＭＳ Ｐゴシック" pitchFamily="34" charset="-128"/>
              </a:rPr>
              <a:t>Paging Hardware</a:t>
            </a:r>
          </a:p>
        </p:txBody>
      </p:sp>
      <p:pic>
        <p:nvPicPr>
          <p:cNvPr id="25603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00618" y="1043480"/>
            <a:ext cx="7339340" cy="50604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橢圓 3"/>
          <p:cNvSpPr/>
          <p:nvPr/>
        </p:nvSpPr>
        <p:spPr bwMode="auto">
          <a:xfrm>
            <a:off x="1891861" y="2963920"/>
            <a:ext cx="614856" cy="520260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5" name="橢圓 4"/>
          <p:cNvSpPr/>
          <p:nvPr/>
        </p:nvSpPr>
        <p:spPr bwMode="auto">
          <a:xfrm>
            <a:off x="3100551" y="4598279"/>
            <a:ext cx="614856" cy="520260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6" name="橢圓 5"/>
          <p:cNvSpPr/>
          <p:nvPr/>
        </p:nvSpPr>
        <p:spPr bwMode="auto">
          <a:xfrm>
            <a:off x="3867806" y="2937645"/>
            <a:ext cx="1035269" cy="520260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7" name="矩形 6"/>
          <p:cNvSpPr/>
          <p:nvPr/>
        </p:nvSpPr>
        <p:spPr bwMode="auto">
          <a:xfrm>
            <a:off x="6637283" y="2443655"/>
            <a:ext cx="1387365" cy="1513490"/>
          </a:xfrm>
          <a:prstGeom prst="rect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8" name="橢圓 7"/>
          <p:cNvSpPr/>
          <p:nvPr/>
        </p:nvSpPr>
        <p:spPr bwMode="auto">
          <a:xfrm>
            <a:off x="7998373" y="1487217"/>
            <a:ext cx="614856" cy="520260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1026"/>
          <p:cNvSpPr>
            <a:spLocks noGrp="1" noChangeArrowheads="1"/>
          </p:cNvSpPr>
          <p:nvPr>
            <p:ph type="title"/>
          </p:nvPr>
        </p:nvSpPr>
        <p:spPr>
          <a:xfrm>
            <a:off x="504484" y="213986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zh-TW" sz="3200" dirty="0" smtClean="0">
                <a:ea typeface="ＭＳ Ｐゴシック" pitchFamily="34" charset="-128"/>
              </a:rPr>
              <a:t>Paging Model of Logical and Physical Memory</a:t>
            </a:r>
            <a:endParaRPr lang="en-US" altLang="zh-TW" sz="2400" dirty="0" smtClean="0">
              <a:ea typeface="ＭＳ Ｐゴシック" pitchFamily="34" charset="-128"/>
            </a:endParaRPr>
          </a:p>
        </p:txBody>
      </p:sp>
      <p:pic>
        <p:nvPicPr>
          <p:cNvPr id="26627" name="Picture 1030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29267" y="1022994"/>
            <a:ext cx="6111602" cy="57088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5" name="直線單箭頭接點 4"/>
          <p:cNvCxnSpPr/>
          <p:nvPr/>
        </p:nvCxnSpPr>
        <p:spPr bwMode="auto">
          <a:xfrm flipH="1" flipV="1">
            <a:off x="4840014" y="2222938"/>
            <a:ext cx="1686910" cy="204952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8" name="直線單箭頭接點 7"/>
          <p:cNvCxnSpPr/>
          <p:nvPr/>
        </p:nvCxnSpPr>
        <p:spPr bwMode="auto">
          <a:xfrm flipH="1" flipV="1">
            <a:off x="4929352" y="2580290"/>
            <a:ext cx="1534510" cy="1487213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10" name="直線單箭頭接點 9"/>
          <p:cNvCxnSpPr/>
          <p:nvPr/>
        </p:nvCxnSpPr>
        <p:spPr bwMode="auto">
          <a:xfrm flipH="1" flipV="1">
            <a:off x="4876800" y="2921877"/>
            <a:ext cx="1555531" cy="656895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12" name="直線單箭頭接點 11"/>
          <p:cNvCxnSpPr/>
          <p:nvPr/>
        </p:nvCxnSpPr>
        <p:spPr bwMode="auto">
          <a:xfrm flipH="1" flipV="1">
            <a:off x="4887310" y="3263462"/>
            <a:ext cx="1655381" cy="2522483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>
          <a:xfrm>
            <a:off x="485775" y="228600"/>
            <a:ext cx="8077200" cy="609600"/>
          </a:xfrm>
        </p:spPr>
        <p:txBody>
          <a:bodyPr/>
          <a:lstStyle/>
          <a:p>
            <a:pPr eaLnBrk="1" hangingPunct="1"/>
            <a:r>
              <a:rPr lang="en-US" altLang="zh-TW" smtClean="0">
                <a:ea typeface="ＭＳ Ｐゴシック" pitchFamily="34" charset="-128"/>
              </a:rPr>
              <a:t>Paging Example</a:t>
            </a:r>
          </a:p>
        </p:txBody>
      </p:sp>
      <p:sp>
        <p:nvSpPr>
          <p:cNvPr id="27651" name="Text Box 5"/>
          <p:cNvSpPr txBox="1">
            <a:spLocks noChangeArrowheads="1"/>
          </p:cNvSpPr>
          <p:nvPr/>
        </p:nvSpPr>
        <p:spPr bwMode="auto">
          <a:xfrm>
            <a:off x="2522428" y="6264768"/>
            <a:ext cx="531303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2400" b="1" dirty="0">
                <a:latin typeface="Candara" pitchFamily="34" charset="0"/>
              </a:rPr>
              <a:t>32-byte memory and 4-byte pages</a:t>
            </a:r>
          </a:p>
        </p:txBody>
      </p:sp>
      <p:pic>
        <p:nvPicPr>
          <p:cNvPr id="27652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379663" y="1056430"/>
            <a:ext cx="4147261" cy="516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5" name="直線單箭頭接點 4"/>
          <p:cNvCxnSpPr/>
          <p:nvPr/>
        </p:nvCxnSpPr>
        <p:spPr bwMode="auto">
          <a:xfrm flipH="1" flipV="1">
            <a:off x="4572000" y="2017986"/>
            <a:ext cx="1150883" cy="2254469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6" name="直線單箭頭接點 5"/>
          <p:cNvCxnSpPr/>
          <p:nvPr/>
        </p:nvCxnSpPr>
        <p:spPr bwMode="auto">
          <a:xfrm flipH="1" flipV="1">
            <a:off x="4587766" y="2238703"/>
            <a:ext cx="1119352" cy="2601312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7" name="直線單箭頭接點 6"/>
          <p:cNvCxnSpPr/>
          <p:nvPr/>
        </p:nvCxnSpPr>
        <p:spPr bwMode="auto">
          <a:xfrm flipH="1">
            <a:off x="4572000" y="1828800"/>
            <a:ext cx="1119353" cy="614855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8" name="直線單箭頭接點 7"/>
          <p:cNvCxnSpPr/>
          <p:nvPr/>
        </p:nvCxnSpPr>
        <p:spPr bwMode="auto">
          <a:xfrm flipH="1">
            <a:off x="4572001" y="2427890"/>
            <a:ext cx="1135116" cy="157656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grpSp>
        <p:nvGrpSpPr>
          <p:cNvPr id="18" name="群組 17"/>
          <p:cNvGrpSpPr/>
          <p:nvPr/>
        </p:nvGrpSpPr>
        <p:grpSpPr>
          <a:xfrm>
            <a:off x="1135118" y="1355833"/>
            <a:ext cx="5197365" cy="3359249"/>
            <a:chOff x="1135118" y="1355833"/>
            <a:chExt cx="5197365" cy="3359249"/>
          </a:xfrm>
        </p:grpSpPr>
        <p:sp>
          <p:nvSpPr>
            <p:cNvPr id="9" name="Text Box 1036"/>
            <p:cNvSpPr txBox="1">
              <a:spLocks noChangeArrowheads="1"/>
            </p:cNvSpPr>
            <p:nvPr/>
          </p:nvSpPr>
          <p:spPr bwMode="auto">
            <a:xfrm>
              <a:off x="1135118" y="4253417"/>
              <a:ext cx="3673365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TW" sz="2400" b="1" i="1" dirty="0" smtClean="0">
                  <a:latin typeface="Candara" pitchFamily="34" charset="0"/>
                </a:rPr>
                <a:t>(0,2) </a:t>
              </a:r>
              <a:r>
                <a:rPr lang="en-US" altLang="zh-TW" sz="2400" b="1" i="1" dirty="0" smtClean="0">
                  <a:latin typeface="Candara" pitchFamily="34" charset="0"/>
                  <a:sym typeface="Wingdings" pitchFamily="2" charset="2"/>
                </a:rPr>
                <a:t> 5*4 + 2 = 22</a:t>
              </a:r>
              <a:endParaRPr lang="en-US" altLang="zh-TW" sz="2400" b="1" i="1" dirty="0">
                <a:latin typeface="Candara" pitchFamily="34" charset="0"/>
              </a:endParaRPr>
            </a:p>
          </p:txBody>
        </p:sp>
        <p:sp>
          <p:nvSpPr>
            <p:cNvPr id="10" name="橢圓 9"/>
            <p:cNvSpPr/>
            <p:nvPr/>
          </p:nvSpPr>
          <p:spPr bwMode="auto">
            <a:xfrm>
              <a:off x="2869324" y="1355833"/>
              <a:ext cx="331076" cy="268013"/>
            </a:xfrm>
            <a:prstGeom prst="ellipse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charset="0"/>
              </a:endParaRPr>
            </a:p>
          </p:txBody>
        </p:sp>
        <p:sp>
          <p:nvSpPr>
            <p:cNvPr id="11" name="橢圓 10"/>
            <p:cNvSpPr/>
            <p:nvPr/>
          </p:nvSpPr>
          <p:spPr bwMode="auto">
            <a:xfrm>
              <a:off x="6001407" y="4393323"/>
              <a:ext cx="331076" cy="268013"/>
            </a:xfrm>
            <a:prstGeom prst="ellipse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charset="0"/>
              </a:endParaRPr>
            </a:p>
          </p:txBody>
        </p:sp>
        <p:cxnSp>
          <p:nvCxnSpPr>
            <p:cNvPr id="16" name="直線單箭頭接點 15"/>
            <p:cNvCxnSpPr/>
            <p:nvPr/>
          </p:nvCxnSpPr>
          <p:spPr bwMode="auto">
            <a:xfrm>
              <a:off x="4209393" y="4524703"/>
              <a:ext cx="1734207" cy="15766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rgbClr val="FF0000"/>
              </a:solidFill>
              <a:prstDash val="sysDash"/>
              <a:round/>
              <a:headEnd type="none" w="med" len="med"/>
              <a:tailEnd type="arrow"/>
            </a:ln>
            <a:effectLst/>
          </p:spPr>
        </p:cxnSp>
      </p:grpSp>
      <p:grpSp>
        <p:nvGrpSpPr>
          <p:cNvPr id="19" name="群組 18"/>
          <p:cNvGrpSpPr/>
          <p:nvPr/>
        </p:nvGrpSpPr>
        <p:grpSpPr>
          <a:xfrm>
            <a:off x="1129864" y="2091575"/>
            <a:ext cx="5197359" cy="3390773"/>
            <a:chOff x="1129864" y="2091575"/>
            <a:chExt cx="5197359" cy="3390773"/>
          </a:xfrm>
        </p:grpSpPr>
        <p:sp>
          <p:nvSpPr>
            <p:cNvPr id="12" name="橢圓 11"/>
            <p:cNvSpPr/>
            <p:nvPr/>
          </p:nvSpPr>
          <p:spPr bwMode="auto">
            <a:xfrm>
              <a:off x="2848298" y="2091575"/>
              <a:ext cx="331076" cy="268013"/>
            </a:xfrm>
            <a:prstGeom prst="ellipse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charset="0"/>
              </a:endParaRPr>
            </a:p>
          </p:txBody>
        </p:sp>
        <p:sp>
          <p:nvSpPr>
            <p:cNvPr id="13" name="橢圓 12"/>
            <p:cNvSpPr/>
            <p:nvPr/>
          </p:nvSpPr>
          <p:spPr bwMode="auto">
            <a:xfrm>
              <a:off x="5996147" y="5160597"/>
              <a:ext cx="331076" cy="268013"/>
            </a:xfrm>
            <a:prstGeom prst="ellipse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charset="0"/>
              </a:endParaRPr>
            </a:p>
          </p:txBody>
        </p:sp>
        <p:sp>
          <p:nvSpPr>
            <p:cNvPr id="14" name="Text Box 1036"/>
            <p:cNvSpPr txBox="1">
              <a:spLocks noChangeArrowheads="1"/>
            </p:cNvSpPr>
            <p:nvPr/>
          </p:nvSpPr>
          <p:spPr bwMode="auto">
            <a:xfrm>
              <a:off x="1129864" y="5020683"/>
              <a:ext cx="3673365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TW" sz="2400" b="1" i="1" dirty="0" smtClean="0">
                  <a:latin typeface="Candara" pitchFamily="34" charset="0"/>
                </a:rPr>
                <a:t>(1,3) </a:t>
              </a:r>
              <a:r>
                <a:rPr lang="en-US" altLang="zh-TW" sz="2400" b="1" i="1" dirty="0" smtClean="0">
                  <a:latin typeface="Candara" pitchFamily="34" charset="0"/>
                  <a:sym typeface="Wingdings" pitchFamily="2" charset="2"/>
                </a:rPr>
                <a:t> 6*4 + 3 = 27</a:t>
              </a:r>
              <a:endParaRPr lang="en-US" altLang="zh-TW" sz="2400" b="1" i="1" dirty="0">
                <a:latin typeface="Candara" pitchFamily="34" charset="0"/>
              </a:endParaRPr>
            </a:p>
          </p:txBody>
        </p:sp>
        <p:cxnSp>
          <p:nvCxnSpPr>
            <p:cNvPr id="17" name="直線單箭頭接點 16"/>
            <p:cNvCxnSpPr/>
            <p:nvPr/>
          </p:nvCxnSpPr>
          <p:spPr bwMode="auto">
            <a:xfrm>
              <a:off x="4251435" y="5276192"/>
              <a:ext cx="1734207" cy="15766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rgbClr val="FF0000"/>
              </a:solidFill>
              <a:prstDash val="sysDash"/>
              <a:round/>
              <a:headEnd type="none" w="med" len="med"/>
              <a:tailEnd type="arrow"/>
            </a:ln>
            <a:effectLst/>
          </p:spPr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mtClean="0">
                <a:ea typeface="ＭＳ Ｐゴシック" pitchFamily="34" charset="-128"/>
              </a:rPr>
              <a:t>Free Frames</a:t>
            </a:r>
          </a:p>
        </p:txBody>
      </p:sp>
      <p:sp>
        <p:nvSpPr>
          <p:cNvPr id="28675" name="Text Box 4"/>
          <p:cNvSpPr txBox="1">
            <a:spLocks noChangeArrowheads="1"/>
          </p:cNvSpPr>
          <p:nvPr/>
        </p:nvSpPr>
        <p:spPr bwMode="auto">
          <a:xfrm>
            <a:off x="1936750" y="6002338"/>
            <a:ext cx="18859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TW">
                <a:latin typeface="Helvetica" pitchFamily="34" charset="0"/>
              </a:rPr>
              <a:t>Before allocation</a:t>
            </a:r>
          </a:p>
        </p:txBody>
      </p:sp>
      <p:sp>
        <p:nvSpPr>
          <p:cNvPr id="28676" name="Text Box 5"/>
          <p:cNvSpPr txBox="1">
            <a:spLocks noChangeArrowheads="1"/>
          </p:cNvSpPr>
          <p:nvPr/>
        </p:nvSpPr>
        <p:spPr bwMode="auto">
          <a:xfrm>
            <a:off x="5351463" y="5964238"/>
            <a:ext cx="16954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TW">
                <a:latin typeface="Helvetica" pitchFamily="34" charset="0"/>
              </a:rPr>
              <a:t>After allocation</a:t>
            </a:r>
          </a:p>
        </p:txBody>
      </p:sp>
      <p:pic>
        <p:nvPicPr>
          <p:cNvPr id="28677" name="Picture 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27175" y="1360488"/>
            <a:ext cx="6202363" cy="4449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橢圓 5"/>
          <p:cNvSpPr/>
          <p:nvPr/>
        </p:nvSpPr>
        <p:spPr bwMode="auto">
          <a:xfrm>
            <a:off x="1282261" y="1040524"/>
            <a:ext cx="1508236" cy="1545021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7" name="橢圓 6"/>
          <p:cNvSpPr/>
          <p:nvPr/>
        </p:nvSpPr>
        <p:spPr bwMode="auto">
          <a:xfrm>
            <a:off x="5029199" y="851338"/>
            <a:ext cx="1529256" cy="1355834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8" name="矩形 7"/>
          <p:cNvSpPr/>
          <p:nvPr/>
        </p:nvSpPr>
        <p:spPr bwMode="auto">
          <a:xfrm>
            <a:off x="7173310" y="2427888"/>
            <a:ext cx="536028" cy="441435"/>
          </a:xfrm>
          <a:prstGeom prst="rect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9" name="矩形 8"/>
          <p:cNvSpPr/>
          <p:nvPr/>
        </p:nvSpPr>
        <p:spPr bwMode="auto">
          <a:xfrm>
            <a:off x="3463158" y="1539764"/>
            <a:ext cx="536028" cy="441435"/>
          </a:xfrm>
          <a:prstGeom prst="rect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10" name="矩形 9"/>
          <p:cNvSpPr/>
          <p:nvPr/>
        </p:nvSpPr>
        <p:spPr bwMode="auto">
          <a:xfrm>
            <a:off x="3452648" y="1991710"/>
            <a:ext cx="551793" cy="441435"/>
          </a:xfrm>
          <a:prstGeom prst="rect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11" name="矩形 10"/>
          <p:cNvSpPr/>
          <p:nvPr/>
        </p:nvSpPr>
        <p:spPr bwMode="auto">
          <a:xfrm>
            <a:off x="3468413" y="2412124"/>
            <a:ext cx="536028" cy="441435"/>
          </a:xfrm>
          <a:prstGeom prst="rect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12" name="矩形 11"/>
          <p:cNvSpPr/>
          <p:nvPr/>
        </p:nvSpPr>
        <p:spPr bwMode="auto">
          <a:xfrm>
            <a:off x="3447392" y="3731172"/>
            <a:ext cx="572815" cy="441435"/>
          </a:xfrm>
          <a:prstGeom prst="rect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13" name="矩形 12"/>
          <p:cNvSpPr/>
          <p:nvPr/>
        </p:nvSpPr>
        <p:spPr bwMode="auto">
          <a:xfrm>
            <a:off x="3452648" y="4640317"/>
            <a:ext cx="562304" cy="441435"/>
          </a:xfrm>
          <a:prstGeom prst="rect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14" name="橢圓 13"/>
          <p:cNvSpPr/>
          <p:nvPr/>
        </p:nvSpPr>
        <p:spPr bwMode="auto">
          <a:xfrm>
            <a:off x="5039710" y="4204138"/>
            <a:ext cx="1529256" cy="155027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8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0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3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6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9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2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3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35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mtClean="0">
                <a:ea typeface="ＭＳ Ｐゴシック" pitchFamily="34" charset="-128"/>
              </a:rPr>
              <a:t>Implementation of Page Table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72808" y="1028700"/>
            <a:ext cx="8129752" cy="4454525"/>
          </a:xfrm>
        </p:spPr>
        <p:txBody>
          <a:bodyPr/>
          <a:lstStyle/>
          <a:p>
            <a:r>
              <a:rPr lang="en-US" altLang="zh-TW" dirty="0" smtClean="0">
                <a:ea typeface="ＭＳ Ｐゴシック" pitchFamily="34" charset="-128"/>
              </a:rPr>
              <a:t>Page table is kept in main memory</a:t>
            </a:r>
          </a:p>
          <a:p>
            <a:r>
              <a:rPr lang="en-US" altLang="zh-TW" b="1" dirty="0" smtClean="0">
                <a:solidFill>
                  <a:srgbClr val="FF0000"/>
                </a:solidFill>
                <a:ea typeface="ＭＳ Ｐゴシック" pitchFamily="34" charset="-128"/>
              </a:rPr>
              <a:t>Page-table base register (PTBR)</a:t>
            </a:r>
            <a:r>
              <a:rPr lang="en-US" altLang="zh-TW" dirty="0" smtClean="0">
                <a:solidFill>
                  <a:srgbClr val="FF0000"/>
                </a:solidFill>
                <a:ea typeface="ＭＳ Ｐゴシック" pitchFamily="34" charset="-128"/>
              </a:rPr>
              <a:t> </a:t>
            </a:r>
            <a:r>
              <a:rPr lang="en-US" altLang="zh-TW" dirty="0" smtClean="0">
                <a:ea typeface="ＭＳ Ｐゴシック" pitchFamily="34" charset="-128"/>
              </a:rPr>
              <a:t>points to the page table</a:t>
            </a:r>
          </a:p>
          <a:p>
            <a:r>
              <a:rPr lang="en-US" altLang="zh-TW" b="1" dirty="0" smtClean="0">
                <a:solidFill>
                  <a:srgbClr val="FF0000"/>
                </a:solidFill>
                <a:ea typeface="ＭＳ Ｐゴシック" pitchFamily="34" charset="-128"/>
              </a:rPr>
              <a:t>Page-table length register (PRLR)</a:t>
            </a:r>
            <a:r>
              <a:rPr lang="en-US" altLang="zh-TW" dirty="0" smtClean="0">
                <a:solidFill>
                  <a:srgbClr val="FF0000"/>
                </a:solidFill>
                <a:ea typeface="ＭＳ Ｐゴシック" pitchFamily="34" charset="-128"/>
              </a:rPr>
              <a:t> </a:t>
            </a:r>
            <a:r>
              <a:rPr lang="en-US" altLang="zh-TW" dirty="0" smtClean="0">
                <a:ea typeface="ＭＳ Ｐゴシック" pitchFamily="34" charset="-128"/>
              </a:rPr>
              <a:t>indicates size of the page table</a:t>
            </a:r>
          </a:p>
          <a:p>
            <a:r>
              <a:rPr lang="en-US" altLang="zh-TW" dirty="0" smtClean="0">
                <a:ea typeface="ＭＳ Ｐゴシック" pitchFamily="34" charset="-128"/>
              </a:rPr>
              <a:t>In this scheme every data/instruction access requires </a:t>
            </a:r>
            <a:r>
              <a:rPr lang="en-US" altLang="zh-TW" dirty="0" smtClean="0">
                <a:solidFill>
                  <a:srgbClr val="FF0000"/>
                </a:solidFill>
                <a:ea typeface="ＭＳ Ｐゴシック" pitchFamily="34" charset="-128"/>
              </a:rPr>
              <a:t>two memory accesses</a:t>
            </a:r>
            <a:r>
              <a:rPr lang="en-US" altLang="zh-TW" dirty="0" smtClean="0">
                <a:ea typeface="ＭＳ Ｐゴシック" pitchFamily="34" charset="-128"/>
              </a:rPr>
              <a:t>.  One for the page table and one for the data/instruction.</a:t>
            </a:r>
          </a:p>
          <a:p>
            <a:r>
              <a:rPr lang="en-US" altLang="zh-TW" dirty="0" smtClean="0">
                <a:ea typeface="ＭＳ Ｐゴシック" pitchFamily="34" charset="-128"/>
              </a:rPr>
              <a:t>The two memory access problem can be solved by the use of a special </a:t>
            </a:r>
            <a:r>
              <a:rPr lang="en-US" altLang="zh-TW" dirty="0" smtClean="0">
                <a:solidFill>
                  <a:srgbClr val="FF0000"/>
                </a:solidFill>
                <a:ea typeface="ＭＳ Ｐゴシック" pitchFamily="34" charset="-128"/>
              </a:rPr>
              <a:t>fast-lookup hardware cache </a:t>
            </a:r>
            <a:r>
              <a:rPr lang="en-US" altLang="zh-TW" dirty="0" smtClean="0">
                <a:ea typeface="ＭＳ Ｐゴシック" pitchFamily="34" charset="-128"/>
              </a:rPr>
              <a:t>called </a:t>
            </a:r>
            <a:r>
              <a:rPr lang="en-US" altLang="zh-TW" b="1" dirty="0" smtClean="0">
                <a:solidFill>
                  <a:srgbClr val="3366FF"/>
                </a:solidFill>
                <a:ea typeface="ＭＳ Ｐゴシック" pitchFamily="34" charset="-128"/>
              </a:rPr>
              <a:t>associative memory </a:t>
            </a:r>
            <a:r>
              <a:rPr lang="en-US" altLang="zh-TW" dirty="0" smtClean="0">
                <a:ea typeface="ＭＳ Ｐゴシック" pitchFamily="34" charset="-128"/>
              </a:rPr>
              <a:t>or </a:t>
            </a:r>
            <a:r>
              <a:rPr lang="en-US" altLang="zh-TW" b="1" dirty="0" smtClean="0">
                <a:solidFill>
                  <a:srgbClr val="3366FF"/>
                </a:solidFill>
                <a:ea typeface="ＭＳ Ｐゴシック" pitchFamily="34" charset="-128"/>
              </a:rPr>
              <a:t>translation look-aside buffers (TLBs)</a:t>
            </a:r>
          </a:p>
          <a:p>
            <a:r>
              <a:rPr lang="en-US" altLang="zh-TW" dirty="0" smtClean="0">
                <a:ea typeface="ＭＳ Ｐゴシック" pitchFamily="34" charset="-128"/>
              </a:rPr>
              <a:t>Some TLBs store</a:t>
            </a:r>
            <a:r>
              <a:rPr lang="en-US" altLang="zh-TW" b="1" dirty="0" smtClean="0">
                <a:ea typeface="ＭＳ Ｐゴシック" pitchFamily="34" charset="-128"/>
              </a:rPr>
              <a:t> </a:t>
            </a:r>
            <a:r>
              <a:rPr lang="en-US" altLang="zh-TW" b="1" dirty="0" smtClean="0">
                <a:solidFill>
                  <a:srgbClr val="3366FF"/>
                </a:solidFill>
                <a:ea typeface="ＭＳ Ｐゴシック" pitchFamily="34" charset="-128"/>
              </a:rPr>
              <a:t>address-space identifiers (ASIDs) </a:t>
            </a:r>
            <a:r>
              <a:rPr lang="en-US" altLang="zh-TW" dirty="0" smtClean="0">
                <a:ea typeface="ＭＳ Ｐゴシック" pitchFamily="34" charset="-128"/>
              </a:rPr>
              <a:t>in each TLB entry – </a:t>
            </a:r>
            <a:r>
              <a:rPr lang="en-US" altLang="zh-TW" dirty="0" smtClean="0">
                <a:solidFill>
                  <a:srgbClr val="FF0000"/>
                </a:solidFill>
                <a:ea typeface="ＭＳ Ｐゴシック" pitchFamily="34" charset="-128"/>
              </a:rPr>
              <a:t>uniquely identifies each process </a:t>
            </a:r>
            <a:r>
              <a:rPr lang="en-US" altLang="zh-TW" dirty="0" smtClean="0">
                <a:ea typeface="ＭＳ Ｐゴシック" pitchFamily="34" charset="-128"/>
              </a:rPr>
              <a:t>to provide address-space protection for that process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96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296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296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296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296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296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699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05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mtClean="0">
                <a:ea typeface="ＭＳ Ｐゴシック" pitchFamily="34" charset="-128"/>
              </a:rPr>
              <a:t>Associative Memory</a:t>
            </a:r>
          </a:p>
        </p:txBody>
      </p:sp>
      <p:sp>
        <p:nvSpPr>
          <p:cNvPr id="30723" name="Rectangle 2051"/>
          <p:cNvSpPr>
            <a:spLocks noGrp="1" noChangeArrowheads="1"/>
          </p:cNvSpPr>
          <p:nvPr>
            <p:ph type="body" idx="1"/>
          </p:nvPr>
        </p:nvSpPr>
        <p:spPr>
          <a:xfrm>
            <a:off x="762000" y="1022725"/>
            <a:ext cx="8050924" cy="4483100"/>
          </a:xfrm>
        </p:spPr>
        <p:txBody>
          <a:bodyPr/>
          <a:lstStyle/>
          <a:p>
            <a:r>
              <a:rPr lang="en-US" altLang="zh-TW" sz="2800" dirty="0" smtClean="0">
                <a:ea typeface="ＭＳ Ｐゴシック" pitchFamily="34" charset="-128"/>
              </a:rPr>
              <a:t>Associative memory – </a:t>
            </a:r>
            <a:r>
              <a:rPr lang="en-US" altLang="zh-TW" sz="2800" dirty="0" smtClean="0">
                <a:ea typeface="ＭＳ Ｐゴシック" pitchFamily="34" charset="-128"/>
              </a:rPr>
              <a:t>provides </a:t>
            </a:r>
            <a:r>
              <a:rPr lang="en-US" altLang="zh-TW" sz="2800" dirty="0" smtClean="0">
                <a:solidFill>
                  <a:srgbClr val="FF0000"/>
                </a:solidFill>
                <a:ea typeface="ＭＳ Ｐゴシック" pitchFamily="34" charset="-128"/>
              </a:rPr>
              <a:t>parallel </a:t>
            </a:r>
            <a:r>
              <a:rPr lang="en-US" altLang="zh-TW" sz="2800" dirty="0" smtClean="0">
                <a:solidFill>
                  <a:srgbClr val="FF0000"/>
                </a:solidFill>
                <a:ea typeface="ＭＳ Ｐゴシック" pitchFamily="34" charset="-128"/>
              </a:rPr>
              <a:t>search </a:t>
            </a:r>
          </a:p>
          <a:p>
            <a:endParaRPr lang="en-US" altLang="zh-TW" sz="2800" dirty="0" smtClean="0">
              <a:solidFill>
                <a:srgbClr val="FF0000"/>
              </a:solidFill>
              <a:ea typeface="ＭＳ Ｐゴシック" pitchFamily="34" charset="-128"/>
            </a:endParaRPr>
          </a:p>
          <a:p>
            <a:endParaRPr lang="en-US" altLang="zh-TW" sz="2800" dirty="0" smtClean="0">
              <a:ea typeface="ＭＳ Ｐゴシック" pitchFamily="34" charset="-128"/>
            </a:endParaRPr>
          </a:p>
          <a:p>
            <a:endParaRPr lang="en-US" altLang="zh-TW" sz="2800" dirty="0" smtClean="0">
              <a:ea typeface="ＭＳ Ｐゴシック" pitchFamily="34" charset="-128"/>
            </a:endParaRPr>
          </a:p>
          <a:p>
            <a:endParaRPr lang="en-US" altLang="zh-TW" sz="2800" dirty="0" smtClean="0">
              <a:ea typeface="ＭＳ Ｐゴシック" pitchFamily="34" charset="-128"/>
            </a:endParaRPr>
          </a:p>
          <a:p>
            <a:pPr>
              <a:buFont typeface="Wingdings" pitchFamily="2" charset="2"/>
              <a:buChar char="n"/>
            </a:pPr>
            <a:r>
              <a:rPr lang="en-US" altLang="zh-TW" sz="2800" dirty="0" smtClean="0">
                <a:ea typeface="ＭＳ Ｐゴシック" pitchFamily="34" charset="-128"/>
              </a:rPr>
              <a:t>Address </a:t>
            </a:r>
            <a:r>
              <a:rPr lang="en-US" altLang="zh-TW" sz="2800" dirty="0" smtClean="0">
                <a:ea typeface="ＭＳ Ｐゴシック" pitchFamily="34" charset="-128"/>
              </a:rPr>
              <a:t>translation </a:t>
            </a:r>
            <a:r>
              <a:rPr lang="en-US" altLang="zh-TW" sz="2800" dirty="0" smtClean="0">
                <a:solidFill>
                  <a:srgbClr val="FF0000"/>
                </a:solidFill>
                <a:ea typeface="ＭＳ Ｐゴシック" pitchFamily="34" charset="-128"/>
              </a:rPr>
              <a:t>(p, d)</a:t>
            </a:r>
          </a:p>
          <a:p>
            <a:pPr marL="628650" lvl="1"/>
            <a:r>
              <a:rPr lang="en-US" altLang="zh-TW" sz="2800" dirty="0" smtClean="0">
                <a:solidFill>
                  <a:srgbClr val="FF0000"/>
                </a:solidFill>
                <a:ea typeface="ＭＳ Ｐゴシック" pitchFamily="34" charset="-128"/>
              </a:rPr>
              <a:t>If p is in associative register, get frame # out</a:t>
            </a:r>
          </a:p>
          <a:p>
            <a:pPr marL="628650" lvl="1"/>
            <a:r>
              <a:rPr lang="en-US" altLang="zh-TW" sz="2800" dirty="0" smtClean="0">
                <a:ea typeface="ＭＳ Ｐゴシック" pitchFamily="34" charset="-128"/>
              </a:rPr>
              <a:t>Otherwise get frame # from page table in memory</a:t>
            </a:r>
          </a:p>
          <a:p>
            <a:pPr marL="628650" lvl="1"/>
            <a:endParaRPr lang="en-US" altLang="zh-TW" sz="2800" dirty="0" smtClean="0">
              <a:ea typeface="ＭＳ Ｐゴシック" pitchFamily="34" charset="-128"/>
            </a:endParaRPr>
          </a:p>
        </p:txBody>
      </p:sp>
      <p:grpSp>
        <p:nvGrpSpPr>
          <p:cNvPr id="19" name="群組 18"/>
          <p:cNvGrpSpPr/>
          <p:nvPr/>
        </p:nvGrpSpPr>
        <p:grpSpPr>
          <a:xfrm>
            <a:off x="3108325" y="1741099"/>
            <a:ext cx="3355537" cy="2034226"/>
            <a:chOff x="3108325" y="1741099"/>
            <a:chExt cx="3355537" cy="2034226"/>
          </a:xfrm>
        </p:grpSpPr>
        <p:sp>
          <p:nvSpPr>
            <p:cNvPr id="29700" name="Rectangle 2052"/>
            <p:cNvSpPr>
              <a:spLocks noChangeArrowheads="1"/>
            </p:cNvSpPr>
            <p:nvPr/>
          </p:nvSpPr>
          <p:spPr bwMode="auto">
            <a:xfrm>
              <a:off x="3108325" y="2198299"/>
              <a:ext cx="2895600" cy="12192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TW" altLang="zh-TW"/>
            </a:p>
          </p:txBody>
        </p:sp>
        <p:sp>
          <p:nvSpPr>
            <p:cNvPr id="30725" name="Line 2053"/>
            <p:cNvSpPr>
              <a:spLocks noChangeShapeType="1"/>
            </p:cNvSpPr>
            <p:nvPr/>
          </p:nvSpPr>
          <p:spPr bwMode="auto">
            <a:xfrm>
              <a:off x="4556125" y="1741099"/>
              <a:ext cx="0" cy="1676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0729" name="Rectangle 2057"/>
            <p:cNvSpPr>
              <a:spLocks noChangeArrowheads="1"/>
            </p:cNvSpPr>
            <p:nvPr/>
          </p:nvSpPr>
          <p:spPr bwMode="auto">
            <a:xfrm>
              <a:off x="3314700" y="1783962"/>
              <a:ext cx="1295400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r>
                <a:rPr lang="en-US" altLang="zh-TW" sz="2400" b="1">
                  <a:latin typeface="Candara" pitchFamily="34" charset="0"/>
                </a:rPr>
                <a:t>Page #</a:t>
              </a:r>
            </a:p>
          </p:txBody>
        </p:sp>
        <p:sp>
          <p:nvSpPr>
            <p:cNvPr id="30730" name="Rectangle 2058"/>
            <p:cNvSpPr>
              <a:spLocks noChangeArrowheads="1"/>
            </p:cNvSpPr>
            <p:nvPr/>
          </p:nvSpPr>
          <p:spPr bwMode="auto">
            <a:xfrm>
              <a:off x="4686300" y="1783962"/>
              <a:ext cx="1295400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r>
                <a:rPr lang="en-US" altLang="zh-TW" sz="2400" b="1" dirty="0">
                  <a:latin typeface="Candara" pitchFamily="34" charset="0"/>
                </a:rPr>
                <a:t>Frame #</a:t>
              </a:r>
            </a:p>
          </p:txBody>
        </p:sp>
        <p:sp>
          <p:nvSpPr>
            <p:cNvPr id="11" name="文字方塊 10"/>
            <p:cNvSpPr txBox="1"/>
            <p:nvPr/>
          </p:nvSpPr>
          <p:spPr>
            <a:xfrm>
              <a:off x="3704896" y="2144109"/>
              <a:ext cx="2758966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AutoNum type="arabicPlain" startAt="3"/>
              </a:pPr>
              <a:r>
                <a:rPr lang="en-US" altLang="zh-TW" sz="2000" b="1" dirty="0" smtClean="0">
                  <a:latin typeface="Candara" pitchFamily="34" charset="0"/>
                </a:rPr>
                <a:t>                   8</a:t>
              </a:r>
            </a:p>
            <a:p>
              <a:pPr marL="342900" indent="-342900">
                <a:buAutoNum type="arabicPlain" startAt="3"/>
              </a:pPr>
              <a:r>
                <a:rPr lang="en-US" altLang="zh-TW" sz="2000" b="1" dirty="0" smtClean="0">
                  <a:latin typeface="Candara" pitchFamily="34" charset="0"/>
                </a:rPr>
                <a:t>                  10</a:t>
              </a:r>
            </a:p>
            <a:p>
              <a:pPr marL="342900" indent="-342900">
                <a:buAutoNum type="arabicPlain" startAt="6"/>
              </a:pPr>
              <a:r>
                <a:rPr lang="en-US" altLang="zh-TW" sz="2000" b="1" dirty="0" smtClean="0">
                  <a:latin typeface="Candara" pitchFamily="34" charset="0"/>
                </a:rPr>
                <a:t>                   5</a:t>
              </a:r>
            </a:p>
            <a:p>
              <a:pPr marL="342900" indent="-342900"/>
              <a:r>
                <a:rPr lang="en-US" altLang="zh-TW" sz="2000" b="1" dirty="0" smtClean="0">
                  <a:latin typeface="Candara" pitchFamily="34" charset="0"/>
                </a:rPr>
                <a:t>10                      7</a:t>
              </a:r>
            </a:p>
            <a:p>
              <a:pPr marL="342900" indent="-342900">
                <a:buAutoNum type="arabicPlain" startAt="3"/>
              </a:pPr>
              <a:endParaRPr lang="zh-TW" altLang="en-US" sz="2000" b="1" dirty="0">
                <a:latin typeface="Candara" pitchFamily="34" charset="0"/>
              </a:endParaRPr>
            </a:p>
          </p:txBody>
        </p:sp>
        <p:sp>
          <p:nvSpPr>
            <p:cNvPr id="30726" name="Line 2054"/>
            <p:cNvSpPr>
              <a:spLocks noChangeShapeType="1"/>
            </p:cNvSpPr>
            <p:nvPr/>
          </p:nvSpPr>
          <p:spPr bwMode="auto">
            <a:xfrm>
              <a:off x="3108325" y="2503099"/>
              <a:ext cx="2895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 sz="2400" b="1">
                <a:latin typeface="Candara" pitchFamily="34" charset="0"/>
              </a:endParaRPr>
            </a:p>
          </p:txBody>
        </p:sp>
        <p:sp>
          <p:nvSpPr>
            <p:cNvPr id="30727" name="Line 2055"/>
            <p:cNvSpPr>
              <a:spLocks noChangeShapeType="1"/>
            </p:cNvSpPr>
            <p:nvPr/>
          </p:nvSpPr>
          <p:spPr bwMode="auto">
            <a:xfrm>
              <a:off x="3108325" y="2807899"/>
              <a:ext cx="2895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0728" name="Line 2056"/>
            <p:cNvSpPr>
              <a:spLocks noChangeShapeType="1"/>
            </p:cNvSpPr>
            <p:nvPr/>
          </p:nvSpPr>
          <p:spPr bwMode="auto">
            <a:xfrm>
              <a:off x="3108325" y="3125835"/>
              <a:ext cx="2895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</p:grpSp>
      <p:grpSp>
        <p:nvGrpSpPr>
          <p:cNvPr id="18" name="群組 17"/>
          <p:cNvGrpSpPr/>
          <p:nvPr/>
        </p:nvGrpSpPr>
        <p:grpSpPr>
          <a:xfrm>
            <a:off x="1623848" y="2643353"/>
            <a:ext cx="5970831" cy="551786"/>
            <a:chOff x="1623848" y="2643353"/>
            <a:chExt cx="5970831" cy="551786"/>
          </a:xfrm>
        </p:grpSpPr>
        <p:sp>
          <p:nvSpPr>
            <p:cNvPr id="12" name="文字方塊 11"/>
            <p:cNvSpPr txBox="1"/>
            <p:nvPr/>
          </p:nvSpPr>
          <p:spPr>
            <a:xfrm>
              <a:off x="1623848" y="2664373"/>
              <a:ext cx="87716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400" b="1" dirty="0" smtClean="0">
                  <a:latin typeface="Candara" pitchFamily="34" charset="0"/>
                </a:rPr>
                <a:t> p = 6</a:t>
              </a:r>
              <a:endParaRPr lang="zh-TW" altLang="en-US" sz="2400" b="1" dirty="0">
                <a:latin typeface="Candara" pitchFamily="34" charset="0"/>
              </a:endParaRPr>
            </a:p>
          </p:txBody>
        </p:sp>
        <p:sp>
          <p:nvSpPr>
            <p:cNvPr id="13" name="文字方塊 12"/>
            <p:cNvSpPr txBox="1"/>
            <p:nvPr/>
          </p:nvSpPr>
          <p:spPr>
            <a:xfrm>
              <a:off x="6600496" y="2643353"/>
              <a:ext cx="99418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400" b="1" dirty="0" smtClean="0">
                  <a:latin typeface="Candara" pitchFamily="34" charset="0"/>
                </a:rPr>
                <a:t> F# = 5</a:t>
              </a:r>
              <a:endParaRPr lang="zh-TW" altLang="en-US" sz="2400" b="1" dirty="0">
                <a:latin typeface="Candara" pitchFamily="34" charset="0"/>
              </a:endParaRPr>
            </a:p>
          </p:txBody>
        </p:sp>
        <p:sp>
          <p:nvSpPr>
            <p:cNvPr id="14" name="橢圓 13"/>
            <p:cNvSpPr/>
            <p:nvPr/>
          </p:nvSpPr>
          <p:spPr bwMode="auto">
            <a:xfrm>
              <a:off x="3636579" y="2774730"/>
              <a:ext cx="446690" cy="409903"/>
            </a:xfrm>
            <a:prstGeom prst="ellipse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charset="0"/>
              </a:endParaRPr>
            </a:p>
          </p:txBody>
        </p:sp>
        <p:sp>
          <p:nvSpPr>
            <p:cNvPr id="16" name="橢圓 15"/>
            <p:cNvSpPr/>
            <p:nvPr/>
          </p:nvSpPr>
          <p:spPr bwMode="auto">
            <a:xfrm>
              <a:off x="5034493" y="2785236"/>
              <a:ext cx="446690" cy="409903"/>
            </a:xfrm>
            <a:prstGeom prst="ellipse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07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07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07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07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23" grpId="0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mtClean="0">
                <a:ea typeface="ＭＳ Ｐゴシック" pitchFamily="34" charset="-128"/>
              </a:rPr>
              <a:t>Paging Hardware With TLB</a:t>
            </a:r>
            <a:endParaRPr lang="en-US" altLang="zh-TW" sz="2400" smtClean="0">
              <a:ea typeface="ＭＳ Ｐゴシック" pitchFamily="34" charset="-128"/>
            </a:endParaRPr>
          </a:p>
        </p:txBody>
      </p:sp>
      <p:pic>
        <p:nvPicPr>
          <p:cNvPr id="31747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14425" y="1181100"/>
            <a:ext cx="6869113" cy="5191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橢圓 3"/>
          <p:cNvSpPr/>
          <p:nvPr/>
        </p:nvSpPr>
        <p:spPr bwMode="auto">
          <a:xfrm>
            <a:off x="2653861" y="1765738"/>
            <a:ext cx="1807780" cy="2490952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5" name="橢圓 4"/>
          <p:cNvSpPr/>
          <p:nvPr/>
        </p:nvSpPr>
        <p:spPr bwMode="auto">
          <a:xfrm>
            <a:off x="4367048" y="2664373"/>
            <a:ext cx="867104" cy="641132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6" name="橢圓 5"/>
          <p:cNvSpPr/>
          <p:nvPr/>
        </p:nvSpPr>
        <p:spPr bwMode="auto">
          <a:xfrm>
            <a:off x="2564523" y="4661338"/>
            <a:ext cx="1045779" cy="641132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mtClean="0">
                <a:ea typeface="ＭＳ Ｐゴシック" pitchFamily="34" charset="-128"/>
              </a:rPr>
              <a:t>Objectives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25849" y="1083656"/>
            <a:ext cx="8108247" cy="4440238"/>
          </a:xfrm>
        </p:spPr>
        <p:txBody>
          <a:bodyPr/>
          <a:lstStyle/>
          <a:p>
            <a:r>
              <a:rPr lang="en-US" altLang="zh-TW" sz="2800" dirty="0" smtClean="0">
                <a:ea typeface="ＭＳ Ｐゴシック" pitchFamily="34" charset="-128"/>
              </a:rPr>
              <a:t>To provide a detailed description of various ways of </a:t>
            </a:r>
            <a:r>
              <a:rPr lang="en-US" altLang="zh-TW" sz="2800" dirty="0" smtClean="0">
                <a:solidFill>
                  <a:srgbClr val="FF0000"/>
                </a:solidFill>
                <a:ea typeface="ＭＳ Ｐゴシック" pitchFamily="34" charset="-128"/>
              </a:rPr>
              <a:t>organizing memory hardware</a:t>
            </a:r>
          </a:p>
          <a:p>
            <a:r>
              <a:rPr lang="en-US" altLang="zh-TW" sz="2800" dirty="0" smtClean="0">
                <a:ea typeface="ＭＳ Ｐゴシック" pitchFamily="34" charset="-128"/>
              </a:rPr>
              <a:t>To discuss various memory-management techniques, including </a:t>
            </a:r>
            <a:r>
              <a:rPr lang="en-US" altLang="zh-TW" sz="2800" b="1" dirty="0" smtClean="0">
                <a:solidFill>
                  <a:srgbClr val="FF0000"/>
                </a:solidFill>
                <a:ea typeface="ＭＳ Ｐゴシック" pitchFamily="34" charset="-128"/>
              </a:rPr>
              <a:t>paging</a:t>
            </a:r>
            <a:r>
              <a:rPr lang="en-US" altLang="zh-TW" sz="2800" dirty="0" smtClean="0">
                <a:ea typeface="ＭＳ Ｐゴシック" pitchFamily="34" charset="-128"/>
              </a:rPr>
              <a:t> and </a:t>
            </a:r>
            <a:r>
              <a:rPr lang="en-US" altLang="zh-TW" sz="2800" b="1" dirty="0" smtClean="0">
                <a:solidFill>
                  <a:srgbClr val="FF0000"/>
                </a:solidFill>
                <a:ea typeface="ＭＳ Ｐゴシック" pitchFamily="34" charset="-128"/>
              </a:rPr>
              <a:t>segmentation</a:t>
            </a:r>
          </a:p>
          <a:p>
            <a:r>
              <a:rPr lang="en-US" altLang="zh-TW" sz="2800" dirty="0" smtClean="0">
                <a:ea typeface="ＭＳ Ｐゴシック" pitchFamily="34" charset="-128"/>
              </a:rPr>
              <a:t>To provide a detailed description of the Intel Pentium, which supports both </a:t>
            </a:r>
            <a:r>
              <a:rPr lang="en-US" altLang="zh-TW" sz="2800" b="1" dirty="0" smtClean="0">
                <a:solidFill>
                  <a:srgbClr val="FF0000"/>
                </a:solidFill>
                <a:ea typeface="ＭＳ Ｐゴシック" pitchFamily="34" charset="-128"/>
              </a:rPr>
              <a:t>pure segmentation </a:t>
            </a:r>
            <a:r>
              <a:rPr lang="en-US" altLang="zh-TW" sz="2800" dirty="0" smtClean="0">
                <a:ea typeface="ＭＳ Ｐゴシック" pitchFamily="34" charset="-128"/>
              </a:rPr>
              <a:t>and </a:t>
            </a:r>
            <a:r>
              <a:rPr lang="en-US" altLang="zh-TW" sz="2800" b="1" dirty="0" smtClean="0">
                <a:solidFill>
                  <a:srgbClr val="FF0000"/>
                </a:solidFill>
                <a:ea typeface="ＭＳ Ｐゴシック" pitchFamily="34" charset="-128"/>
              </a:rPr>
              <a:t>segmentation with paging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51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5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mtClean="0">
                <a:ea typeface="ＭＳ Ｐゴシック" pitchFamily="34" charset="-128"/>
              </a:rPr>
              <a:t>Effective Access Time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06450" y="1138238"/>
            <a:ext cx="7888288" cy="4432300"/>
          </a:xfrm>
        </p:spPr>
        <p:txBody>
          <a:bodyPr/>
          <a:lstStyle/>
          <a:p>
            <a:pPr>
              <a:tabLst>
                <a:tab pos="2063750" algn="l"/>
                <a:tab pos="2568575" algn="l"/>
              </a:tabLst>
            </a:pPr>
            <a:r>
              <a:rPr lang="en-US" altLang="zh-TW" sz="2800" dirty="0" smtClean="0">
                <a:ea typeface="ＭＳ Ｐゴシック" pitchFamily="34" charset="-128"/>
              </a:rPr>
              <a:t>Associative Lookup = </a:t>
            </a:r>
            <a:r>
              <a:rPr lang="en-US" altLang="zh-TW" sz="2800" dirty="0" smtClean="0">
                <a:solidFill>
                  <a:srgbClr val="FF0000"/>
                </a:solidFill>
                <a:ea typeface="ＭＳ Ｐゴシック" pitchFamily="34" charset="-128"/>
                <a:sym typeface="Symbol" pitchFamily="18" charset="2"/>
              </a:rPr>
              <a:t> time unit</a:t>
            </a:r>
          </a:p>
          <a:p>
            <a:pPr>
              <a:tabLst>
                <a:tab pos="2063750" algn="l"/>
                <a:tab pos="2568575" algn="l"/>
              </a:tabLst>
            </a:pPr>
            <a:r>
              <a:rPr lang="en-US" altLang="zh-TW" sz="2800" dirty="0" smtClean="0">
                <a:ea typeface="ＭＳ Ｐゴシック" pitchFamily="34" charset="-128"/>
                <a:sym typeface="Symbol" pitchFamily="18" charset="2"/>
              </a:rPr>
              <a:t>Assume memory cycle time is </a:t>
            </a:r>
            <a:r>
              <a:rPr lang="en-US" altLang="zh-TW" sz="2800" dirty="0" smtClean="0">
                <a:solidFill>
                  <a:srgbClr val="FF0000"/>
                </a:solidFill>
                <a:ea typeface="ＭＳ Ｐゴシック" pitchFamily="34" charset="-128"/>
                <a:sym typeface="Symbol" pitchFamily="18" charset="2"/>
              </a:rPr>
              <a:t>1 microsecond</a:t>
            </a:r>
          </a:p>
          <a:p>
            <a:pPr>
              <a:tabLst>
                <a:tab pos="2063750" algn="l"/>
                <a:tab pos="2568575" algn="l"/>
              </a:tabLst>
            </a:pPr>
            <a:r>
              <a:rPr lang="en-US" altLang="zh-TW" sz="2800" dirty="0" smtClean="0">
                <a:solidFill>
                  <a:srgbClr val="FF0000"/>
                </a:solidFill>
                <a:ea typeface="ＭＳ Ｐゴシック" pitchFamily="34" charset="-128"/>
                <a:sym typeface="Symbol" pitchFamily="18" charset="2"/>
              </a:rPr>
              <a:t>Hit ratio </a:t>
            </a:r>
            <a:r>
              <a:rPr lang="en-US" altLang="zh-TW" sz="2800" dirty="0" smtClean="0">
                <a:ea typeface="ＭＳ Ｐゴシック" pitchFamily="34" charset="-128"/>
                <a:sym typeface="Symbol" pitchFamily="18" charset="2"/>
              </a:rPr>
              <a:t>– percentage of times that a page number is found in the associative registers; ratio related to number of associative registers</a:t>
            </a:r>
          </a:p>
          <a:p>
            <a:pPr>
              <a:tabLst>
                <a:tab pos="2063750" algn="l"/>
                <a:tab pos="2568575" algn="l"/>
              </a:tabLst>
            </a:pPr>
            <a:r>
              <a:rPr lang="en-US" altLang="zh-TW" sz="2800" dirty="0" smtClean="0">
                <a:ea typeface="ＭＳ Ｐゴシック" pitchFamily="34" charset="-128"/>
                <a:sym typeface="Symbol" pitchFamily="18" charset="2"/>
              </a:rPr>
              <a:t>Hit ratio = </a:t>
            </a:r>
          </a:p>
          <a:p>
            <a:pPr>
              <a:tabLst>
                <a:tab pos="2063750" algn="l"/>
                <a:tab pos="2568575" algn="l"/>
              </a:tabLst>
            </a:pPr>
            <a:r>
              <a:rPr lang="en-US" altLang="zh-TW" sz="2800" b="1" dirty="0" smtClean="0">
                <a:solidFill>
                  <a:srgbClr val="FF0000"/>
                </a:solidFill>
                <a:ea typeface="ＭＳ Ｐゴシック" pitchFamily="34" charset="-128"/>
                <a:sym typeface="Symbol" pitchFamily="18" charset="2"/>
              </a:rPr>
              <a:t>Effective Access Time</a:t>
            </a:r>
            <a:r>
              <a:rPr lang="en-US" altLang="zh-TW" sz="2800" dirty="0" smtClean="0">
                <a:solidFill>
                  <a:srgbClr val="FF0000"/>
                </a:solidFill>
                <a:ea typeface="ＭＳ Ｐゴシック" pitchFamily="34" charset="-128"/>
                <a:sym typeface="Symbol" pitchFamily="18" charset="2"/>
              </a:rPr>
              <a:t> </a:t>
            </a:r>
            <a:r>
              <a:rPr lang="en-US" altLang="zh-TW" sz="2800" dirty="0" smtClean="0">
                <a:ea typeface="ＭＳ Ｐゴシック" pitchFamily="34" charset="-128"/>
                <a:sym typeface="Symbol" pitchFamily="18" charset="2"/>
              </a:rPr>
              <a:t>(EAT)</a:t>
            </a:r>
          </a:p>
          <a:p>
            <a:pPr>
              <a:buFont typeface="Monotype Sorts" pitchFamily="2" charset="2"/>
              <a:buNone/>
              <a:tabLst>
                <a:tab pos="2063750" algn="l"/>
                <a:tab pos="2568575" algn="l"/>
              </a:tabLst>
            </a:pPr>
            <a:r>
              <a:rPr lang="en-US" altLang="zh-TW" sz="2800" dirty="0" smtClean="0">
                <a:ea typeface="ＭＳ Ｐゴシック" pitchFamily="34" charset="-128"/>
              </a:rPr>
              <a:t>		EAT = (1 + </a:t>
            </a:r>
            <a:r>
              <a:rPr lang="en-US" altLang="zh-TW" sz="2800" dirty="0" smtClean="0">
                <a:ea typeface="ＭＳ Ｐゴシック" pitchFamily="34" charset="-128"/>
                <a:sym typeface="Symbol" pitchFamily="18" charset="2"/>
              </a:rPr>
              <a:t>)  + (2 + )(1 – )</a:t>
            </a:r>
          </a:p>
          <a:p>
            <a:pPr>
              <a:buFont typeface="Monotype Sorts" pitchFamily="2" charset="2"/>
              <a:buNone/>
              <a:tabLst>
                <a:tab pos="2063750" algn="l"/>
                <a:tab pos="2568575" algn="l"/>
              </a:tabLst>
            </a:pPr>
            <a:r>
              <a:rPr lang="en-US" altLang="zh-TW" sz="2800" dirty="0" smtClean="0">
                <a:ea typeface="ＭＳ Ｐゴシック" pitchFamily="34" charset="-128"/>
                <a:sym typeface="Symbol" pitchFamily="18" charset="2"/>
              </a:rPr>
              <a:t>			= 2 +  – </a:t>
            </a:r>
            <a:r>
              <a:rPr lang="en-US" altLang="zh-TW" sz="2800" dirty="0" smtClean="0">
                <a:ea typeface="ＭＳ Ｐゴシック" pitchFamily="34" charset="-128"/>
              </a:rPr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27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327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327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327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327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000"/>
                                        <p:tgtEl>
                                          <p:spTgt spid="327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1000"/>
                                        <p:tgtEl>
                                          <p:spTgt spid="327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771" grpId="0" uiExpand="1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05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mtClean="0">
                <a:ea typeface="ＭＳ Ｐゴシック" pitchFamily="34" charset="-128"/>
              </a:rPr>
              <a:t>Memory Protection</a:t>
            </a:r>
          </a:p>
        </p:txBody>
      </p:sp>
      <p:sp>
        <p:nvSpPr>
          <p:cNvPr id="33795" name="Rectangle 2051"/>
          <p:cNvSpPr>
            <a:spLocks noGrp="1" noChangeArrowheads="1"/>
          </p:cNvSpPr>
          <p:nvPr>
            <p:ph type="body" idx="1"/>
          </p:nvPr>
        </p:nvSpPr>
        <p:spPr>
          <a:xfrm>
            <a:off x="762000" y="1028700"/>
            <a:ext cx="7799388" cy="4468813"/>
          </a:xfrm>
        </p:spPr>
        <p:txBody>
          <a:bodyPr/>
          <a:lstStyle/>
          <a:p>
            <a:r>
              <a:rPr lang="en-US" altLang="zh-TW" sz="2800" dirty="0" smtClean="0">
                <a:ea typeface="ＭＳ Ｐゴシック" pitchFamily="34" charset="-128"/>
              </a:rPr>
              <a:t>Memory protection implemented by associating </a:t>
            </a:r>
            <a:r>
              <a:rPr lang="en-US" altLang="zh-TW" sz="2800" dirty="0" smtClean="0">
                <a:solidFill>
                  <a:srgbClr val="FF0000"/>
                </a:solidFill>
                <a:ea typeface="ＭＳ Ｐゴシック" pitchFamily="34" charset="-128"/>
              </a:rPr>
              <a:t>protection bit </a:t>
            </a:r>
            <a:r>
              <a:rPr lang="en-US" altLang="zh-TW" sz="2800" dirty="0" smtClean="0">
                <a:ea typeface="ＭＳ Ｐゴシック" pitchFamily="34" charset="-128"/>
              </a:rPr>
              <a:t>with each frame</a:t>
            </a:r>
          </a:p>
          <a:p>
            <a:r>
              <a:rPr lang="en-US" altLang="zh-TW" sz="2800" b="1" dirty="0" smtClean="0">
                <a:solidFill>
                  <a:srgbClr val="FF0000"/>
                </a:solidFill>
                <a:ea typeface="ＭＳ Ｐゴシック" pitchFamily="34" charset="-128"/>
              </a:rPr>
              <a:t>Valid-invalid bit </a:t>
            </a:r>
            <a:r>
              <a:rPr lang="en-US" altLang="zh-TW" sz="2800" dirty="0" smtClean="0">
                <a:ea typeface="ＭＳ Ｐゴシック" pitchFamily="34" charset="-128"/>
              </a:rPr>
              <a:t>attached to each entry in the page table:</a:t>
            </a:r>
          </a:p>
          <a:p>
            <a:pPr lvl="1"/>
            <a:r>
              <a:rPr lang="en-US" altLang="zh-TW" sz="2800" dirty="0" smtClean="0">
                <a:solidFill>
                  <a:srgbClr val="FF0000"/>
                </a:solidFill>
                <a:ea typeface="ＭＳ Ｐゴシック" pitchFamily="34" charset="-128"/>
              </a:rPr>
              <a:t>“valid” </a:t>
            </a:r>
            <a:r>
              <a:rPr lang="en-US" altLang="zh-TW" sz="2800" dirty="0" smtClean="0">
                <a:ea typeface="ＭＳ Ｐゴシック" pitchFamily="34" charset="-128"/>
              </a:rPr>
              <a:t>indicates that the associated page is </a:t>
            </a:r>
            <a:r>
              <a:rPr lang="en-US" altLang="zh-TW" sz="2800" dirty="0" smtClean="0">
                <a:solidFill>
                  <a:srgbClr val="FF0000"/>
                </a:solidFill>
                <a:ea typeface="ＭＳ Ｐゴシック" pitchFamily="34" charset="-128"/>
              </a:rPr>
              <a:t>in the process’ logical address space</a:t>
            </a:r>
            <a:r>
              <a:rPr lang="en-US" altLang="zh-TW" sz="2800" dirty="0" smtClean="0">
                <a:ea typeface="ＭＳ Ｐゴシック" pitchFamily="34" charset="-128"/>
              </a:rPr>
              <a:t>, and is thus a legal page</a:t>
            </a:r>
          </a:p>
          <a:p>
            <a:pPr lvl="1"/>
            <a:r>
              <a:rPr lang="en-US" altLang="zh-TW" sz="2800" dirty="0" smtClean="0">
                <a:solidFill>
                  <a:srgbClr val="FF0000"/>
                </a:solidFill>
                <a:ea typeface="ＭＳ Ｐゴシック" pitchFamily="34" charset="-128"/>
              </a:rPr>
              <a:t>“invalid”</a:t>
            </a:r>
            <a:r>
              <a:rPr lang="en-US" altLang="zh-TW" sz="2800" dirty="0" smtClean="0">
                <a:ea typeface="ＭＳ Ｐゴシック" pitchFamily="34" charset="-128"/>
              </a:rPr>
              <a:t> indicates that the page is not in the process’ logical address space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37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337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337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000"/>
                                        <p:tgtEl>
                                          <p:spTgt spid="337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795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>
          <a:xfrm>
            <a:off x="537324" y="0"/>
            <a:ext cx="8161338" cy="844550"/>
          </a:xfrm>
        </p:spPr>
        <p:txBody>
          <a:bodyPr/>
          <a:lstStyle/>
          <a:p>
            <a:pPr eaLnBrk="1" hangingPunct="1"/>
            <a:r>
              <a:rPr lang="en-US" altLang="zh-TW" dirty="0" smtClean="0">
                <a:ea typeface="ＭＳ Ｐゴシック" pitchFamily="34" charset="-128"/>
              </a:rPr>
              <a:t>Valid (v) or Invalid (</a:t>
            </a:r>
            <a:r>
              <a:rPr lang="en-US" altLang="zh-TW" dirty="0" err="1" smtClean="0">
                <a:ea typeface="ＭＳ Ｐゴシック" pitchFamily="34" charset="-128"/>
              </a:rPr>
              <a:t>i</a:t>
            </a:r>
            <a:r>
              <a:rPr lang="en-US" altLang="zh-TW" dirty="0" smtClean="0">
                <a:ea typeface="ＭＳ Ｐゴシック" pitchFamily="34" charset="-128"/>
              </a:rPr>
              <a:t>) </a:t>
            </a:r>
            <a:r>
              <a:rPr lang="en-US" altLang="zh-TW" dirty="0" smtClean="0">
                <a:ea typeface="ＭＳ Ｐゴシック" pitchFamily="34" charset="-128"/>
              </a:rPr>
              <a:t>bit in </a:t>
            </a:r>
            <a:r>
              <a:rPr lang="en-US" altLang="zh-TW" dirty="0" smtClean="0">
                <a:ea typeface="ＭＳ Ｐゴシック" pitchFamily="34" charset="-128"/>
              </a:rPr>
              <a:t>a</a:t>
            </a:r>
            <a:r>
              <a:rPr lang="en-US" altLang="zh-TW" dirty="0" smtClean="0">
                <a:ea typeface="ＭＳ Ｐゴシック" pitchFamily="34" charset="-128"/>
              </a:rPr>
              <a:t> </a:t>
            </a:r>
            <a:r>
              <a:rPr lang="en-US" altLang="zh-TW" dirty="0" smtClean="0">
                <a:ea typeface="ＭＳ Ｐゴシック" pitchFamily="34" charset="-128"/>
              </a:rPr>
              <a:t>Page Table</a:t>
            </a:r>
          </a:p>
        </p:txBody>
      </p:sp>
      <p:pic>
        <p:nvPicPr>
          <p:cNvPr id="34819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13490" y="947304"/>
            <a:ext cx="6755577" cy="58634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橢圓 3"/>
          <p:cNvSpPr/>
          <p:nvPr/>
        </p:nvSpPr>
        <p:spPr bwMode="auto">
          <a:xfrm>
            <a:off x="4924097" y="4729655"/>
            <a:ext cx="578069" cy="588579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5" name="橢圓 4"/>
          <p:cNvSpPr/>
          <p:nvPr/>
        </p:nvSpPr>
        <p:spPr bwMode="auto">
          <a:xfrm>
            <a:off x="4887310" y="2727435"/>
            <a:ext cx="630621" cy="54653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mtClean="0">
                <a:ea typeface="ＭＳ Ｐゴシック" pitchFamily="34" charset="-128"/>
              </a:rPr>
              <a:t>Shared Pages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58825" y="1027113"/>
            <a:ext cx="7966075" cy="4483100"/>
          </a:xfrm>
        </p:spPr>
        <p:txBody>
          <a:bodyPr/>
          <a:lstStyle/>
          <a:p>
            <a:r>
              <a:rPr lang="en-US" altLang="zh-TW" sz="2400" b="1" dirty="0" smtClean="0">
                <a:solidFill>
                  <a:srgbClr val="FF0000"/>
                </a:solidFill>
                <a:ea typeface="ＭＳ Ｐゴシック" pitchFamily="34" charset="-128"/>
              </a:rPr>
              <a:t>Shared code</a:t>
            </a:r>
          </a:p>
          <a:p>
            <a:pPr lvl="1"/>
            <a:r>
              <a:rPr lang="en-US" altLang="zh-TW" sz="2400" dirty="0" smtClean="0">
                <a:solidFill>
                  <a:srgbClr val="FF0000"/>
                </a:solidFill>
                <a:ea typeface="ＭＳ Ｐゴシック" pitchFamily="34" charset="-128"/>
              </a:rPr>
              <a:t>One copy of read-only (reentrant) code shared among processes </a:t>
            </a:r>
            <a:r>
              <a:rPr lang="en-US" altLang="zh-TW" sz="2400" dirty="0" smtClean="0">
                <a:ea typeface="ＭＳ Ｐゴシック" pitchFamily="34" charset="-128"/>
              </a:rPr>
              <a:t>(i.e., text editors, compilers, window systems).</a:t>
            </a:r>
          </a:p>
          <a:p>
            <a:pPr lvl="1"/>
            <a:r>
              <a:rPr lang="en-US" altLang="zh-TW" sz="2400" dirty="0" smtClean="0">
                <a:solidFill>
                  <a:srgbClr val="FF0000"/>
                </a:solidFill>
                <a:ea typeface="ＭＳ Ｐゴシック" pitchFamily="34" charset="-128"/>
              </a:rPr>
              <a:t>Reentrant code </a:t>
            </a:r>
            <a:r>
              <a:rPr lang="en-US" altLang="zh-TW" sz="2400" dirty="0" smtClean="0">
                <a:ea typeface="ＭＳ Ｐゴシック" pitchFamily="34" charset="-128"/>
              </a:rPr>
              <a:t>is non-self-modifying code: it never changes during execution.</a:t>
            </a:r>
          </a:p>
          <a:p>
            <a:r>
              <a:rPr lang="en-US" altLang="zh-TW" sz="2400" b="1" dirty="0" smtClean="0">
                <a:solidFill>
                  <a:srgbClr val="FF0000"/>
                </a:solidFill>
                <a:ea typeface="ＭＳ Ｐゴシック" pitchFamily="34" charset="-128"/>
              </a:rPr>
              <a:t>Private code and data</a:t>
            </a:r>
            <a:r>
              <a:rPr lang="en-US" altLang="zh-TW" sz="2400" dirty="0" smtClean="0">
                <a:solidFill>
                  <a:srgbClr val="FF0000"/>
                </a:solidFill>
                <a:ea typeface="ＭＳ Ｐゴシック" pitchFamily="34" charset="-128"/>
              </a:rPr>
              <a:t> </a:t>
            </a:r>
          </a:p>
          <a:p>
            <a:pPr lvl="1"/>
            <a:r>
              <a:rPr lang="en-US" altLang="zh-TW" sz="2400" dirty="0" smtClean="0">
                <a:ea typeface="ＭＳ Ｐゴシック" pitchFamily="34" charset="-128"/>
              </a:rPr>
              <a:t>Each process keeps a separate copy of the code and data</a:t>
            </a:r>
          </a:p>
          <a:p>
            <a:r>
              <a:rPr lang="en-US" altLang="zh-TW" sz="2400" dirty="0" smtClean="0">
                <a:ea typeface="ＭＳ Ｐゴシック" pitchFamily="34" charset="-128"/>
              </a:rPr>
              <a:t>Some operating systems implement shared memory using shared pages.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58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358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pTgt spid="358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000"/>
                                        <p:tgtEl>
                                          <p:spTgt spid="358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358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000"/>
                                        <p:tgtEl>
                                          <p:spTgt spid="358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843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mtClean="0">
                <a:ea typeface="ＭＳ Ｐゴシック" pitchFamily="34" charset="-128"/>
              </a:rPr>
              <a:t>Shared Pages Example</a:t>
            </a:r>
            <a:endParaRPr lang="en-US" altLang="zh-TW" sz="2400" smtClean="0">
              <a:ea typeface="ＭＳ Ｐゴシック" pitchFamily="34" charset="-128"/>
            </a:endParaRPr>
          </a:p>
        </p:txBody>
      </p:sp>
      <p:pic>
        <p:nvPicPr>
          <p:cNvPr id="36867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042291" y="1463565"/>
            <a:ext cx="4814888" cy="472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0" name="群組 9"/>
          <p:cNvGrpSpPr/>
          <p:nvPr/>
        </p:nvGrpSpPr>
        <p:grpSpPr>
          <a:xfrm>
            <a:off x="1870841" y="1355833"/>
            <a:ext cx="5207876" cy="4172608"/>
            <a:chOff x="1870841" y="1355833"/>
            <a:chExt cx="5207876" cy="4172608"/>
          </a:xfrm>
        </p:grpSpPr>
        <p:sp>
          <p:nvSpPr>
            <p:cNvPr id="5" name="橢圓 4"/>
            <p:cNvSpPr/>
            <p:nvPr/>
          </p:nvSpPr>
          <p:spPr bwMode="auto">
            <a:xfrm>
              <a:off x="1891862" y="1355833"/>
              <a:ext cx="1087822" cy="1292773"/>
            </a:xfrm>
            <a:prstGeom prst="ellipse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charset="0"/>
              </a:endParaRPr>
            </a:p>
          </p:txBody>
        </p:sp>
        <p:sp>
          <p:nvSpPr>
            <p:cNvPr id="7" name="矩形 6"/>
            <p:cNvSpPr/>
            <p:nvPr/>
          </p:nvSpPr>
          <p:spPr bwMode="auto">
            <a:xfrm>
              <a:off x="5833241" y="2632841"/>
              <a:ext cx="1245476" cy="1560787"/>
            </a:xfrm>
            <a:prstGeom prst="rect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charset="0"/>
              </a:endParaRPr>
            </a:p>
          </p:txBody>
        </p:sp>
        <p:sp>
          <p:nvSpPr>
            <p:cNvPr id="8" name="橢圓 7"/>
            <p:cNvSpPr/>
            <p:nvPr/>
          </p:nvSpPr>
          <p:spPr bwMode="auto">
            <a:xfrm>
              <a:off x="1870841" y="4235668"/>
              <a:ext cx="1087822" cy="1292773"/>
            </a:xfrm>
            <a:prstGeom prst="ellipse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charset="0"/>
              </a:endParaRPr>
            </a:p>
          </p:txBody>
        </p:sp>
        <p:sp>
          <p:nvSpPr>
            <p:cNvPr id="9" name="橢圓 8"/>
            <p:cNvSpPr/>
            <p:nvPr/>
          </p:nvSpPr>
          <p:spPr bwMode="auto">
            <a:xfrm>
              <a:off x="3788979" y="2811516"/>
              <a:ext cx="1087822" cy="1292773"/>
            </a:xfrm>
            <a:prstGeom prst="ellipse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mtClean="0">
                <a:ea typeface="ＭＳ Ｐゴシック" pitchFamily="34" charset="-128"/>
              </a:rPr>
              <a:t>Structure of the Page Table</a:t>
            </a:r>
          </a:p>
        </p:txBody>
      </p:sp>
      <p:sp>
        <p:nvSpPr>
          <p:cNvPr id="378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2000" y="1377950"/>
            <a:ext cx="7351713" cy="4483100"/>
          </a:xfrm>
        </p:spPr>
        <p:txBody>
          <a:bodyPr/>
          <a:lstStyle/>
          <a:p>
            <a:r>
              <a:rPr lang="en-US" altLang="zh-TW" sz="2800" dirty="0" smtClean="0">
                <a:ea typeface="ＭＳ Ｐゴシック" pitchFamily="34" charset="-128"/>
              </a:rPr>
              <a:t>Hierarchical Paging</a:t>
            </a:r>
          </a:p>
          <a:p>
            <a:r>
              <a:rPr lang="en-US" altLang="zh-TW" sz="2800" dirty="0" smtClean="0">
                <a:ea typeface="ＭＳ Ｐゴシック" pitchFamily="34" charset="-128"/>
              </a:rPr>
              <a:t>Hashed Page Tables</a:t>
            </a:r>
          </a:p>
          <a:p>
            <a:r>
              <a:rPr lang="en-US" altLang="zh-TW" sz="2800" dirty="0" smtClean="0">
                <a:ea typeface="ＭＳ Ｐゴシック" pitchFamily="34" charset="-128"/>
              </a:rPr>
              <a:t>Inverted Page Tables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mtClean="0">
                <a:ea typeface="ＭＳ Ｐゴシック" pitchFamily="34" charset="-128"/>
              </a:rPr>
              <a:t>Hierarchical Page Tables</a:t>
            </a:r>
          </a:p>
        </p:txBody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2000" y="989013"/>
            <a:ext cx="7909034" cy="4483100"/>
          </a:xfrm>
        </p:spPr>
        <p:txBody>
          <a:bodyPr/>
          <a:lstStyle/>
          <a:p>
            <a:r>
              <a:rPr lang="en-US" altLang="zh-TW" sz="2800" dirty="0" smtClean="0">
                <a:ea typeface="ＭＳ Ｐゴシック" pitchFamily="34" charset="-128"/>
              </a:rPr>
              <a:t>Modern computer systems support a large logical address space 2</a:t>
            </a:r>
            <a:r>
              <a:rPr lang="en-US" altLang="zh-TW" sz="2800" baseline="30000" dirty="0" smtClean="0">
                <a:ea typeface="ＭＳ Ｐゴシック" pitchFamily="34" charset="-128"/>
              </a:rPr>
              <a:t>32</a:t>
            </a:r>
            <a:r>
              <a:rPr lang="en-US" altLang="zh-TW" sz="2800" dirty="0" smtClean="0">
                <a:ea typeface="ＭＳ Ｐゴシック" pitchFamily="34" charset="-128"/>
              </a:rPr>
              <a:t> to 2</a:t>
            </a:r>
            <a:r>
              <a:rPr lang="en-US" altLang="zh-TW" sz="2800" baseline="30000" dirty="0" smtClean="0">
                <a:ea typeface="ＭＳ Ｐゴシック" pitchFamily="34" charset="-128"/>
              </a:rPr>
              <a:t>64</a:t>
            </a:r>
            <a:r>
              <a:rPr lang="en-US" altLang="zh-TW" sz="2800" dirty="0" smtClean="0">
                <a:ea typeface="ＭＳ Ｐゴシック" pitchFamily="34" charset="-128"/>
              </a:rPr>
              <a:t>. </a:t>
            </a:r>
            <a:r>
              <a:rPr lang="en-US" altLang="zh-TW" sz="2800" dirty="0" smtClean="0">
                <a:solidFill>
                  <a:srgbClr val="FF0000"/>
                </a:solidFill>
                <a:ea typeface="ＭＳ Ｐゴシック" pitchFamily="34" charset="-128"/>
              </a:rPr>
              <a:t>The page table itself becomes excessively large.</a:t>
            </a:r>
          </a:p>
          <a:p>
            <a:r>
              <a:rPr lang="en-US" altLang="zh-TW" sz="2800" dirty="0" smtClean="0">
                <a:ea typeface="ＭＳ Ｐゴシック" pitchFamily="34" charset="-128"/>
              </a:rPr>
              <a:t>For 32-bit logical address space, and page size of 4K, then a page table consists of 1 million entries (2</a:t>
            </a:r>
            <a:r>
              <a:rPr lang="en-US" altLang="zh-TW" sz="2800" baseline="30000" dirty="0" smtClean="0">
                <a:ea typeface="ＭＳ Ｐゴシック" pitchFamily="34" charset="-128"/>
              </a:rPr>
              <a:t>32</a:t>
            </a:r>
            <a:r>
              <a:rPr lang="en-US" altLang="zh-TW" sz="2800" dirty="0" smtClean="0">
                <a:ea typeface="ＭＳ Ｐゴシック" pitchFamily="34" charset="-128"/>
              </a:rPr>
              <a:t>/ </a:t>
            </a:r>
            <a:r>
              <a:rPr lang="en-US" altLang="zh-TW" sz="2800" dirty="0" smtClean="0">
                <a:ea typeface="ＭＳ Ｐゴシック" pitchFamily="34" charset="-128"/>
              </a:rPr>
              <a:t>2</a:t>
            </a:r>
            <a:r>
              <a:rPr lang="en-US" altLang="zh-TW" sz="2800" baseline="30000" dirty="0" smtClean="0">
                <a:ea typeface="ＭＳ Ｐゴシック" pitchFamily="34" charset="-128"/>
              </a:rPr>
              <a:t>12 </a:t>
            </a:r>
            <a:r>
              <a:rPr lang="en-US" altLang="zh-TW" sz="2800" dirty="0" smtClean="0">
                <a:ea typeface="ＭＳ Ｐゴシック" pitchFamily="34" charset="-128"/>
              </a:rPr>
              <a:t>= </a:t>
            </a:r>
            <a:r>
              <a:rPr lang="en-US" altLang="zh-TW" sz="2800" dirty="0" smtClean="0">
                <a:ea typeface="ＭＳ Ｐゴシック" pitchFamily="34" charset="-128"/>
              </a:rPr>
              <a:t>2</a:t>
            </a:r>
            <a:r>
              <a:rPr lang="en-US" altLang="zh-TW" sz="2800" baseline="30000" dirty="0" smtClean="0">
                <a:ea typeface="ＭＳ Ｐゴシック" pitchFamily="34" charset="-128"/>
              </a:rPr>
              <a:t>20</a:t>
            </a:r>
            <a:r>
              <a:rPr lang="en-US" altLang="zh-TW" sz="2800" dirty="0" smtClean="0">
                <a:ea typeface="ＭＳ Ｐゴシック" pitchFamily="34" charset="-128"/>
              </a:rPr>
              <a:t> </a:t>
            </a:r>
            <a:r>
              <a:rPr lang="en-US" altLang="zh-TW" sz="2800" dirty="0" smtClean="0">
                <a:ea typeface="ＭＳ Ｐゴシック" pitchFamily="34" charset="-128"/>
              </a:rPr>
              <a:t>= 1 million </a:t>
            </a:r>
            <a:r>
              <a:rPr lang="en-US" altLang="zh-TW" sz="2800" dirty="0" smtClean="0">
                <a:ea typeface="ＭＳ Ｐゴシック" pitchFamily="34" charset="-128"/>
              </a:rPr>
              <a:t>).</a:t>
            </a:r>
            <a:endParaRPr lang="en-US" altLang="zh-TW" sz="2800" dirty="0" smtClean="0">
              <a:ea typeface="ＭＳ Ｐゴシック" pitchFamily="34" charset="-128"/>
            </a:endParaRPr>
          </a:p>
          <a:p>
            <a:r>
              <a:rPr lang="en-US" altLang="zh-TW" sz="2800" dirty="0" smtClean="0">
                <a:ea typeface="ＭＳ Ｐゴシック" pitchFamily="34" charset="-128"/>
              </a:rPr>
              <a:t>Break up the logical address space into multiple page tables</a:t>
            </a:r>
          </a:p>
          <a:p>
            <a:r>
              <a:rPr lang="en-US" altLang="zh-TW" sz="2800" dirty="0" smtClean="0">
                <a:ea typeface="ＭＳ Ｐゴシック" pitchFamily="34" charset="-128"/>
              </a:rPr>
              <a:t>A simple technique is a </a:t>
            </a:r>
            <a:r>
              <a:rPr lang="en-US" altLang="zh-TW" sz="2800" dirty="0" smtClean="0">
                <a:solidFill>
                  <a:srgbClr val="FF0000"/>
                </a:solidFill>
                <a:ea typeface="ＭＳ Ｐゴシック" pitchFamily="34" charset="-128"/>
              </a:rPr>
              <a:t>two-level page table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89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389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389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389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915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mtClean="0">
                <a:ea typeface="ＭＳ Ｐゴシック" pitchFamily="34" charset="-128"/>
              </a:rPr>
              <a:t>Two-Level Page-Table Scheme</a:t>
            </a:r>
            <a:endParaRPr lang="en-US" altLang="zh-TW" sz="2400" smtClean="0">
              <a:ea typeface="ＭＳ Ｐゴシック" pitchFamily="34" charset="-128"/>
            </a:endParaRPr>
          </a:p>
        </p:txBody>
      </p:sp>
      <p:pic>
        <p:nvPicPr>
          <p:cNvPr id="39939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62138" y="1011238"/>
            <a:ext cx="4906962" cy="5154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橢圓 3"/>
          <p:cNvSpPr/>
          <p:nvPr/>
        </p:nvSpPr>
        <p:spPr bwMode="auto">
          <a:xfrm>
            <a:off x="1723696" y="4099035"/>
            <a:ext cx="1397877" cy="788275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5" name="橢圓 4"/>
          <p:cNvSpPr/>
          <p:nvPr/>
        </p:nvSpPr>
        <p:spPr bwMode="auto">
          <a:xfrm>
            <a:off x="3752193" y="5108028"/>
            <a:ext cx="1397877" cy="1066799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mtClean="0">
                <a:ea typeface="ＭＳ Ｐゴシック" pitchFamily="34" charset="-128"/>
              </a:rPr>
              <a:t>Two-Level Paging Example</a:t>
            </a:r>
          </a:p>
        </p:txBody>
      </p:sp>
      <p:sp>
        <p:nvSpPr>
          <p:cNvPr id="409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25475" y="995363"/>
            <a:ext cx="8518525" cy="4157662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zh-TW" dirty="0" smtClean="0">
                <a:ea typeface="ＭＳ Ｐゴシック" pitchFamily="34" charset="-128"/>
              </a:rPr>
              <a:t>A logical address (on 32-bit machine with 1K page size) is divided into:</a:t>
            </a:r>
          </a:p>
          <a:p>
            <a:pPr marL="628650" lvl="1">
              <a:lnSpc>
                <a:spcPct val="90000"/>
              </a:lnSpc>
            </a:pPr>
            <a:r>
              <a:rPr lang="en-US" altLang="zh-TW" dirty="0" smtClean="0">
                <a:ea typeface="ＭＳ Ｐゴシック" pitchFamily="34" charset="-128"/>
              </a:rPr>
              <a:t>a </a:t>
            </a:r>
            <a:r>
              <a:rPr lang="en-US" altLang="zh-TW" dirty="0" smtClean="0">
                <a:solidFill>
                  <a:srgbClr val="FF0000"/>
                </a:solidFill>
                <a:ea typeface="ＭＳ Ｐゴシック" pitchFamily="34" charset="-128"/>
              </a:rPr>
              <a:t>page number </a:t>
            </a:r>
            <a:r>
              <a:rPr lang="en-US" altLang="zh-TW" dirty="0" smtClean="0">
                <a:ea typeface="ＭＳ Ｐゴシック" pitchFamily="34" charset="-128"/>
              </a:rPr>
              <a:t>consisting of 22 bits</a:t>
            </a:r>
          </a:p>
          <a:p>
            <a:pPr marL="628650" lvl="1">
              <a:lnSpc>
                <a:spcPct val="90000"/>
              </a:lnSpc>
            </a:pPr>
            <a:r>
              <a:rPr lang="en-US" altLang="zh-TW" dirty="0" smtClean="0">
                <a:ea typeface="ＭＳ Ｐゴシック" pitchFamily="34" charset="-128"/>
              </a:rPr>
              <a:t>a </a:t>
            </a:r>
            <a:r>
              <a:rPr lang="en-US" altLang="zh-TW" dirty="0" smtClean="0">
                <a:solidFill>
                  <a:srgbClr val="FF0000"/>
                </a:solidFill>
                <a:ea typeface="ＭＳ Ｐゴシック" pitchFamily="34" charset="-128"/>
              </a:rPr>
              <a:t>page offset </a:t>
            </a:r>
            <a:r>
              <a:rPr lang="en-US" altLang="zh-TW" dirty="0" smtClean="0">
                <a:ea typeface="ＭＳ Ｐゴシック" pitchFamily="34" charset="-128"/>
              </a:rPr>
              <a:t>consisting of 10 bits</a:t>
            </a:r>
          </a:p>
          <a:p>
            <a:pPr>
              <a:lnSpc>
                <a:spcPct val="90000"/>
              </a:lnSpc>
            </a:pPr>
            <a:r>
              <a:rPr lang="en-US" altLang="zh-TW" dirty="0" smtClean="0">
                <a:ea typeface="ＭＳ Ｐゴシック" pitchFamily="34" charset="-128"/>
              </a:rPr>
              <a:t>Since the page table is paged, the page number is further divided into:</a:t>
            </a:r>
          </a:p>
          <a:p>
            <a:pPr marL="628650" lvl="1">
              <a:lnSpc>
                <a:spcPct val="90000"/>
              </a:lnSpc>
            </a:pPr>
            <a:r>
              <a:rPr lang="en-US" altLang="zh-TW" dirty="0" smtClean="0">
                <a:ea typeface="ＭＳ Ｐゴシック" pitchFamily="34" charset="-128"/>
              </a:rPr>
              <a:t>a 12-bit page number </a:t>
            </a:r>
          </a:p>
          <a:p>
            <a:pPr marL="628650" lvl="1">
              <a:lnSpc>
                <a:spcPct val="90000"/>
              </a:lnSpc>
            </a:pPr>
            <a:r>
              <a:rPr lang="en-US" altLang="zh-TW" dirty="0" smtClean="0">
                <a:ea typeface="ＭＳ Ｐゴシック" pitchFamily="34" charset="-128"/>
              </a:rPr>
              <a:t>a 10-bit page offset</a:t>
            </a:r>
          </a:p>
          <a:p>
            <a:pPr>
              <a:lnSpc>
                <a:spcPct val="90000"/>
              </a:lnSpc>
            </a:pPr>
            <a:r>
              <a:rPr lang="en-US" altLang="zh-TW" dirty="0" smtClean="0">
                <a:ea typeface="ＭＳ Ｐゴシック" pitchFamily="34" charset="-128"/>
              </a:rPr>
              <a:t>Thus, a logical address is as</a:t>
            </a:r>
            <a:br>
              <a:rPr lang="en-US" altLang="zh-TW" dirty="0" smtClean="0">
                <a:ea typeface="ＭＳ Ｐゴシック" pitchFamily="34" charset="-128"/>
              </a:rPr>
            </a:br>
            <a:r>
              <a:rPr lang="en-US" altLang="zh-TW" dirty="0" smtClean="0">
                <a:ea typeface="ＭＳ Ｐゴシック" pitchFamily="34" charset="-128"/>
              </a:rPr>
              <a:t/>
            </a:r>
            <a:br>
              <a:rPr lang="en-US" altLang="zh-TW" dirty="0" smtClean="0">
                <a:ea typeface="ＭＳ Ｐゴシック" pitchFamily="34" charset="-128"/>
              </a:rPr>
            </a:br>
            <a:r>
              <a:rPr lang="en-US" altLang="zh-TW" dirty="0" smtClean="0">
                <a:ea typeface="ＭＳ Ｐゴシック" pitchFamily="34" charset="-128"/>
              </a:rPr>
              <a:t>where</a:t>
            </a:r>
            <a:r>
              <a:rPr lang="en-US" altLang="zh-TW" i="1" dirty="0" smtClean="0">
                <a:ea typeface="ＭＳ Ｐゴシック" pitchFamily="34" charset="-128"/>
              </a:rPr>
              <a:t> </a:t>
            </a:r>
            <a:r>
              <a:rPr lang="en-US" altLang="zh-TW" i="1" dirty="0" smtClean="0">
                <a:solidFill>
                  <a:srgbClr val="FF0000"/>
                </a:solidFill>
                <a:ea typeface="ＭＳ Ｐゴシック" pitchFamily="34" charset="-128"/>
              </a:rPr>
              <a:t>p</a:t>
            </a:r>
            <a:r>
              <a:rPr lang="en-US" altLang="zh-TW" i="1" baseline="-25000" dirty="0" smtClean="0">
                <a:solidFill>
                  <a:srgbClr val="FF0000"/>
                </a:solidFill>
                <a:ea typeface="ＭＳ Ｐゴシック" pitchFamily="34" charset="-128"/>
              </a:rPr>
              <a:t>1</a:t>
            </a:r>
            <a:r>
              <a:rPr lang="en-US" altLang="zh-TW" i="1" dirty="0" smtClean="0">
                <a:solidFill>
                  <a:srgbClr val="FF0000"/>
                </a:solidFill>
                <a:ea typeface="ＭＳ Ｐゴシック" pitchFamily="34" charset="-128"/>
              </a:rPr>
              <a:t> </a:t>
            </a:r>
            <a:r>
              <a:rPr lang="en-US" altLang="zh-TW" dirty="0" smtClean="0">
                <a:ea typeface="ＭＳ Ｐゴシック" pitchFamily="34" charset="-128"/>
              </a:rPr>
              <a:t>is an index into the outer page table, and </a:t>
            </a:r>
            <a:r>
              <a:rPr lang="en-US" altLang="zh-TW" i="1" dirty="0" smtClean="0">
                <a:solidFill>
                  <a:srgbClr val="FF0000"/>
                </a:solidFill>
                <a:ea typeface="ＭＳ Ｐゴシック" pitchFamily="34" charset="-128"/>
              </a:rPr>
              <a:t>p</a:t>
            </a:r>
            <a:r>
              <a:rPr lang="en-US" altLang="zh-TW" i="1" baseline="-25000" dirty="0" smtClean="0">
                <a:solidFill>
                  <a:srgbClr val="FF0000"/>
                </a:solidFill>
                <a:ea typeface="ＭＳ Ｐゴシック" pitchFamily="34" charset="-128"/>
              </a:rPr>
              <a:t>2</a:t>
            </a:r>
            <a:r>
              <a:rPr lang="en-US" altLang="zh-TW" dirty="0" smtClean="0">
                <a:solidFill>
                  <a:srgbClr val="FF0000"/>
                </a:solidFill>
                <a:ea typeface="ＭＳ Ｐゴシック" pitchFamily="34" charset="-128"/>
              </a:rPr>
              <a:t> </a:t>
            </a:r>
            <a:r>
              <a:rPr lang="en-US" altLang="zh-TW" dirty="0" smtClean="0">
                <a:ea typeface="ＭＳ Ｐゴシック" pitchFamily="34" charset="-128"/>
              </a:rPr>
              <a:t>is the displacement within the page of the outer page table</a:t>
            </a:r>
          </a:p>
        </p:txBody>
      </p:sp>
      <p:grpSp>
        <p:nvGrpSpPr>
          <p:cNvPr id="15" name="群組 14"/>
          <p:cNvGrpSpPr/>
          <p:nvPr/>
        </p:nvGrpSpPr>
        <p:grpSpPr>
          <a:xfrm>
            <a:off x="5079524" y="3462287"/>
            <a:ext cx="3315615" cy="1476097"/>
            <a:chOff x="5426365" y="3115446"/>
            <a:chExt cx="3315615" cy="1476097"/>
          </a:xfrm>
        </p:grpSpPr>
        <p:sp>
          <p:nvSpPr>
            <p:cNvPr id="39940" name="Rectangle 4"/>
            <p:cNvSpPr>
              <a:spLocks noChangeArrowheads="1"/>
            </p:cNvSpPr>
            <p:nvPr/>
          </p:nvSpPr>
          <p:spPr bwMode="auto">
            <a:xfrm>
              <a:off x="5636830" y="3595853"/>
              <a:ext cx="3105150" cy="43815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TW" altLang="zh-TW" sz="2800" b="1"/>
            </a:p>
          </p:txBody>
        </p:sp>
        <p:sp>
          <p:nvSpPr>
            <p:cNvPr id="40965" name="Line 5"/>
            <p:cNvSpPr>
              <a:spLocks noChangeShapeType="1"/>
            </p:cNvSpPr>
            <p:nvPr/>
          </p:nvSpPr>
          <p:spPr bwMode="auto">
            <a:xfrm>
              <a:off x="6475030" y="3586655"/>
              <a:ext cx="0" cy="457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 b="1"/>
            </a:p>
          </p:txBody>
        </p:sp>
        <p:sp>
          <p:nvSpPr>
            <p:cNvPr id="40966" name="Line 6"/>
            <p:cNvSpPr>
              <a:spLocks noChangeShapeType="1"/>
            </p:cNvSpPr>
            <p:nvPr/>
          </p:nvSpPr>
          <p:spPr bwMode="auto">
            <a:xfrm>
              <a:off x="7270368" y="3284485"/>
              <a:ext cx="0" cy="762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 b="1"/>
            </a:p>
          </p:txBody>
        </p:sp>
        <p:sp>
          <p:nvSpPr>
            <p:cNvPr id="40967" name="Text Box 7"/>
            <p:cNvSpPr txBox="1">
              <a:spLocks noChangeArrowheads="1"/>
            </p:cNvSpPr>
            <p:nvPr/>
          </p:nvSpPr>
          <p:spPr bwMode="auto">
            <a:xfrm>
              <a:off x="5426365" y="3115446"/>
              <a:ext cx="163378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TW" b="1">
                  <a:latin typeface="Helvetica" pitchFamily="34" charset="0"/>
                </a:rPr>
                <a:t>page number</a:t>
              </a:r>
            </a:p>
          </p:txBody>
        </p:sp>
        <p:sp>
          <p:nvSpPr>
            <p:cNvPr id="40968" name="Text Box 8"/>
            <p:cNvSpPr txBox="1">
              <a:spLocks noChangeArrowheads="1"/>
            </p:cNvSpPr>
            <p:nvPr/>
          </p:nvSpPr>
          <p:spPr bwMode="auto">
            <a:xfrm>
              <a:off x="7291144" y="3128146"/>
              <a:ext cx="1415772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TW" b="1" dirty="0">
                  <a:latin typeface="Helvetica" pitchFamily="34" charset="0"/>
                </a:rPr>
                <a:t>page offset</a:t>
              </a:r>
            </a:p>
          </p:txBody>
        </p:sp>
        <p:sp>
          <p:nvSpPr>
            <p:cNvPr id="40969" name="Text Box 9"/>
            <p:cNvSpPr txBox="1">
              <a:spLocks noChangeArrowheads="1"/>
            </p:cNvSpPr>
            <p:nvPr/>
          </p:nvSpPr>
          <p:spPr bwMode="auto">
            <a:xfrm>
              <a:off x="5769012" y="3544588"/>
              <a:ext cx="537327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TW" sz="2800" b="1" i="1" dirty="0" smtClean="0">
                  <a:latin typeface="Helvetica" pitchFamily="34" charset="0"/>
                </a:rPr>
                <a:t>p</a:t>
              </a:r>
              <a:r>
                <a:rPr lang="en-US" altLang="zh-TW" sz="2800" b="1" i="1" baseline="-25000" dirty="0" smtClean="0">
                  <a:latin typeface="Helvetica" pitchFamily="34" charset="0"/>
                </a:rPr>
                <a:t>1</a:t>
              </a:r>
              <a:endParaRPr lang="en-US" altLang="zh-TW" sz="2800" b="1" baseline="-25000" dirty="0">
                <a:latin typeface="Helvetica" pitchFamily="34" charset="0"/>
              </a:endParaRPr>
            </a:p>
          </p:txBody>
        </p:sp>
        <p:sp>
          <p:nvSpPr>
            <p:cNvPr id="40970" name="Text Box 10"/>
            <p:cNvSpPr txBox="1">
              <a:spLocks noChangeArrowheads="1"/>
            </p:cNvSpPr>
            <p:nvPr/>
          </p:nvSpPr>
          <p:spPr bwMode="auto">
            <a:xfrm>
              <a:off x="6569110" y="3536651"/>
              <a:ext cx="537328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TW" sz="2800" b="1" i="1">
                  <a:latin typeface="Helvetica" pitchFamily="34" charset="0"/>
                </a:rPr>
                <a:t>p</a:t>
              </a:r>
              <a:r>
                <a:rPr lang="en-US" altLang="zh-TW" sz="2800" b="1" baseline="-25000">
                  <a:latin typeface="Helvetica" pitchFamily="34" charset="0"/>
                </a:rPr>
                <a:t>2</a:t>
              </a:r>
              <a:endParaRPr lang="en-US" altLang="zh-TW" sz="2800" b="1">
                <a:latin typeface="Helvetica" pitchFamily="34" charset="0"/>
              </a:endParaRPr>
            </a:p>
          </p:txBody>
        </p:sp>
        <p:sp>
          <p:nvSpPr>
            <p:cNvPr id="40971" name="Text Box 11"/>
            <p:cNvSpPr txBox="1">
              <a:spLocks noChangeArrowheads="1"/>
            </p:cNvSpPr>
            <p:nvPr/>
          </p:nvSpPr>
          <p:spPr bwMode="auto">
            <a:xfrm>
              <a:off x="7593691" y="3574751"/>
              <a:ext cx="404278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TW" sz="2800" b="1" i="1">
                  <a:latin typeface="Helvetica" pitchFamily="34" charset="0"/>
                </a:rPr>
                <a:t>d</a:t>
              </a:r>
              <a:endParaRPr lang="en-US" altLang="zh-TW" sz="2800" b="1">
                <a:latin typeface="Helvetica" pitchFamily="34" charset="0"/>
              </a:endParaRPr>
            </a:p>
          </p:txBody>
        </p:sp>
        <p:sp>
          <p:nvSpPr>
            <p:cNvPr id="40972" name="Text Box 12"/>
            <p:cNvSpPr txBox="1">
              <a:spLocks noChangeArrowheads="1"/>
            </p:cNvSpPr>
            <p:nvPr/>
          </p:nvSpPr>
          <p:spPr bwMode="auto">
            <a:xfrm>
              <a:off x="5941630" y="4224830"/>
              <a:ext cx="43815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TW" b="1">
                  <a:latin typeface="Helvetica" pitchFamily="34" charset="0"/>
                </a:rPr>
                <a:t>12</a:t>
              </a:r>
            </a:p>
          </p:txBody>
        </p:sp>
        <p:sp>
          <p:nvSpPr>
            <p:cNvPr id="40973" name="Text Box 13"/>
            <p:cNvSpPr txBox="1">
              <a:spLocks noChangeArrowheads="1"/>
            </p:cNvSpPr>
            <p:nvPr/>
          </p:nvSpPr>
          <p:spPr bwMode="auto">
            <a:xfrm>
              <a:off x="6608380" y="4196255"/>
              <a:ext cx="43815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TW" b="1">
                  <a:latin typeface="Helvetica" pitchFamily="34" charset="0"/>
                </a:rPr>
                <a:t>10</a:t>
              </a:r>
            </a:p>
          </p:txBody>
        </p:sp>
        <p:sp>
          <p:nvSpPr>
            <p:cNvPr id="40974" name="Text Box 14"/>
            <p:cNvSpPr txBox="1">
              <a:spLocks noChangeArrowheads="1"/>
            </p:cNvSpPr>
            <p:nvPr/>
          </p:nvSpPr>
          <p:spPr bwMode="auto">
            <a:xfrm>
              <a:off x="7675180" y="4196255"/>
              <a:ext cx="43815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TW" b="1">
                  <a:latin typeface="Helvetica" pitchFamily="34" charset="0"/>
                </a:rPr>
                <a:t>10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09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409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pTgt spid="409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7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409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000"/>
                                        <p:tgtEl>
                                          <p:spTgt spid="409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1000"/>
                                        <p:tgtEl>
                                          <p:spTgt spid="409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1000"/>
                                        <p:tgtEl>
                                          <p:spTgt spid="409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63" grpId="0" uiExpand="1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dirty="0" smtClean="0">
                <a:ea typeface="ＭＳ Ｐゴシック" pitchFamily="34" charset="-128"/>
              </a:rPr>
              <a:t>Address-Translation Scheme</a:t>
            </a:r>
            <a:endParaRPr lang="en-US" altLang="zh-TW" sz="2400" dirty="0" smtClean="0">
              <a:ea typeface="ＭＳ Ｐゴシック" pitchFamily="34" charset="-128"/>
            </a:endParaRPr>
          </a:p>
        </p:txBody>
      </p:sp>
      <p:pic>
        <p:nvPicPr>
          <p:cNvPr id="41987" name="Picture 103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0075" y="1671146"/>
            <a:ext cx="8213877" cy="34648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橢圓 3"/>
          <p:cNvSpPr/>
          <p:nvPr/>
        </p:nvSpPr>
        <p:spPr bwMode="auto">
          <a:xfrm>
            <a:off x="2159876" y="2632841"/>
            <a:ext cx="630621" cy="551793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6" name="橢圓 5"/>
          <p:cNvSpPr/>
          <p:nvPr/>
        </p:nvSpPr>
        <p:spPr bwMode="auto">
          <a:xfrm>
            <a:off x="4661338" y="3321269"/>
            <a:ext cx="630621" cy="551793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7" name="橢圓 6"/>
          <p:cNvSpPr/>
          <p:nvPr/>
        </p:nvSpPr>
        <p:spPr bwMode="auto">
          <a:xfrm>
            <a:off x="7115504" y="3930869"/>
            <a:ext cx="630621" cy="551793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8" name="橢圓 7"/>
          <p:cNvSpPr/>
          <p:nvPr/>
        </p:nvSpPr>
        <p:spPr bwMode="auto">
          <a:xfrm>
            <a:off x="467710" y="1902372"/>
            <a:ext cx="1234966" cy="551793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9" name="Rectangle 1026"/>
          <p:cNvSpPr txBox="1">
            <a:spLocks noChangeArrowheads="1"/>
          </p:cNvSpPr>
          <p:nvPr/>
        </p:nvSpPr>
        <p:spPr bwMode="auto">
          <a:xfrm>
            <a:off x="6896054" y="4986437"/>
            <a:ext cx="2515968" cy="576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2000" b="1" kern="0" dirty="0" smtClean="0">
                <a:latin typeface="Candara" pitchFamily="34" charset="0"/>
                <a:ea typeface="ＭＳ Ｐゴシック" pitchFamily="34" charset="-128"/>
                <a:cs typeface="Candara" pitchFamily="34" charset="0"/>
              </a:rPr>
              <a:t>Physical memory</a:t>
            </a:r>
            <a:endParaRPr kumimoji="0" lang="en-US" altLang="zh-TW" sz="1400" b="1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ndara" pitchFamily="34" charset="0"/>
              <a:ea typeface="ＭＳ Ｐゴシック" pitchFamily="34" charset="-128"/>
              <a:cs typeface="Candara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1026"/>
          <p:cNvSpPr>
            <a:spLocks noGrp="1" noChangeArrowheads="1"/>
          </p:cNvSpPr>
          <p:nvPr>
            <p:ph type="title"/>
          </p:nvPr>
        </p:nvSpPr>
        <p:spPr>
          <a:xfrm>
            <a:off x="457200" y="277813"/>
            <a:ext cx="7367588" cy="576262"/>
          </a:xfrm>
        </p:spPr>
        <p:txBody>
          <a:bodyPr/>
          <a:lstStyle/>
          <a:p>
            <a:pPr eaLnBrk="1" hangingPunct="1"/>
            <a:r>
              <a:rPr lang="en-US" altLang="zh-TW" dirty="0" smtClean="0">
                <a:ea typeface="ＭＳ Ｐゴシック" pitchFamily="34" charset="-128"/>
              </a:rPr>
              <a:t>Background</a:t>
            </a:r>
          </a:p>
        </p:txBody>
      </p:sp>
      <p:sp>
        <p:nvSpPr>
          <p:cNvPr id="6147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684975" y="927475"/>
            <a:ext cx="8159479" cy="4483100"/>
          </a:xfrm>
        </p:spPr>
        <p:txBody>
          <a:bodyPr/>
          <a:lstStyle/>
          <a:p>
            <a:r>
              <a:rPr lang="en-US" altLang="zh-TW" sz="2800" dirty="0" smtClean="0">
                <a:ea typeface="ＭＳ Ｐゴシック" pitchFamily="34" charset="-128"/>
              </a:rPr>
              <a:t>Program must be brought (from disk)  into </a:t>
            </a:r>
            <a:r>
              <a:rPr lang="en-US" altLang="zh-TW" sz="2800" dirty="0" smtClean="0">
                <a:solidFill>
                  <a:srgbClr val="FF0000"/>
                </a:solidFill>
                <a:ea typeface="ＭＳ Ｐゴシック" pitchFamily="34" charset="-128"/>
              </a:rPr>
              <a:t>memory</a:t>
            </a:r>
            <a:r>
              <a:rPr lang="en-US" altLang="zh-TW" sz="2800" dirty="0" smtClean="0">
                <a:ea typeface="ＭＳ Ｐゴシック" pitchFamily="34" charset="-128"/>
              </a:rPr>
              <a:t> and placed within a process for it to be run</a:t>
            </a:r>
          </a:p>
          <a:p>
            <a:r>
              <a:rPr lang="en-US" altLang="zh-TW" sz="2800" dirty="0" smtClean="0">
                <a:ea typeface="ＭＳ Ｐゴシック" pitchFamily="34" charset="-128"/>
              </a:rPr>
              <a:t>Main memory and registers are only storage CPU can access directly</a:t>
            </a:r>
          </a:p>
          <a:p>
            <a:r>
              <a:rPr lang="en-US" altLang="zh-TW" sz="2800" dirty="0" smtClean="0">
                <a:ea typeface="ＭＳ Ｐゴシック" pitchFamily="34" charset="-128"/>
              </a:rPr>
              <a:t>Register access in one CPU clock (or less)</a:t>
            </a:r>
          </a:p>
          <a:p>
            <a:r>
              <a:rPr lang="en-US" altLang="zh-TW" sz="2800" dirty="0" smtClean="0">
                <a:ea typeface="ＭＳ Ｐゴシック" pitchFamily="34" charset="-128"/>
              </a:rPr>
              <a:t>Main memory can take many cycles</a:t>
            </a:r>
          </a:p>
          <a:p>
            <a:r>
              <a:rPr lang="en-US" altLang="zh-TW" sz="2800" b="1" dirty="0" smtClean="0">
                <a:solidFill>
                  <a:srgbClr val="FF0000"/>
                </a:solidFill>
                <a:ea typeface="ＭＳ Ｐゴシック" pitchFamily="34" charset="-128"/>
              </a:rPr>
              <a:t>Cache</a:t>
            </a:r>
            <a:r>
              <a:rPr lang="en-US" altLang="zh-TW" sz="2800" dirty="0" smtClean="0">
                <a:solidFill>
                  <a:srgbClr val="3366FF"/>
                </a:solidFill>
                <a:ea typeface="ＭＳ Ｐゴシック" pitchFamily="34" charset="-128"/>
              </a:rPr>
              <a:t> </a:t>
            </a:r>
            <a:r>
              <a:rPr lang="en-US" altLang="zh-TW" sz="2800" dirty="0" smtClean="0">
                <a:ea typeface="ＭＳ Ｐゴシック" pitchFamily="34" charset="-128"/>
              </a:rPr>
              <a:t>sits between main memory and CPU registers</a:t>
            </a:r>
          </a:p>
          <a:p>
            <a:r>
              <a:rPr lang="en-US" altLang="zh-TW" sz="2800" dirty="0" smtClean="0">
                <a:ea typeface="ＭＳ Ｐゴシック" pitchFamily="34" charset="-128"/>
              </a:rPr>
              <a:t>Protection of memory is required to ensure correct operation</a:t>
            </a:r>
          </a:p>
          <a:p>
            <a:pPr>
              <a:buFont typeface="Monotype Sorts" pitchFamily="2" charset="2"/>
              <a:buNone/>
            </a:pPr>
            <a:endParaRPr lang="en-US" altLang="zh-TW" sz="2800" b="1" dirty="0" smtClean="0">
              <a:ea typeface="ＭＳ Ｐゴシック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6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6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6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61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61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61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7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mtClean="0">
                <a:ea typeface="ＭＳ Ｐゴシック" pitchFamily="34" charset="-128"/>
              </a:rPr>
              <a:t>Three-level Paging Scheme</a:t>
            </a:r>
          </a:p>
        </p:txBody>
      </p:sp>
      <p:pic>
        <p:nvPicPr>
          <p:cNvPr id="43011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76254" y="1299396"/>
            <a:ext cx="6208712" cy="1384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3012" name="Picture 7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350963" y="3925888"/>
            <a:ext cx="6446837" cy="1247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3013" name="文字方塊 4"/>
          <p:cNvSpPr txBox="1">
            <a:spLocks noChangeArrowheads="1"/>
          </p:cNvSpPr>
          <p:nvPr/>
        </p:nvSpPr>
        <p:spPr bwMode="auto">
          <a:xfrm>
            <a:off x="1999582" y="5556032"/>
            <a:ext cx="5184433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TW" sz="3200" b="1" dirty="0">
                <a:latin typeface="Candara" pitchFamily="34" charset="0"/>
              </a:rPr>
              <a:t>64-bit machine with 4K page</a:t>
            </a:r>
            <a:endParaRPr lang="zh-TW" altLang="en-US" sz="3200" b="1" dirty="0">
              <a:latin typeface="Candara" pitchFamily="34" charset="0"/>
            </a:endParaRPr>
          </a:p>
        </p:txBody>
      </p:sp>
      <p:sp>
        <p:nvSpPr>
          <p:cNvPr id="6" name="橢圓 5"/>
          <p:cNvSpPr/>
          <p:nvPr/>
        </p:nvSpPr>
        <p:spPr bwMode="auto">
          <a:xfrm>
            <a:off x="793529" y="3531476"/>
            <a:ext cx="7420305" cy="1860331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mtClean="0">
                <a:ea typeface="ＭＳ Ｐゴシック" pitchFamily="34" charset="-128"/>
              </a:rPr>
              <a:t>Hashed Page Tables</a:t>
            </a:r>
          </a:p>
        </p:txBody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11213" y="1195388"/>
            <a:ext cx="8016875" cy="4483100"/>
          </a:xfrm>
        </p:spPr>
        <p:txBody>
          <a:bodyPr/>
          <a:lstStyle/>
          <a:p>
            <a:r>
              <a:rPr lang="en-US" altLang="zh-TW" sz="2800" dirty="0" smtClean="0">
                <a:ea typeface="ＭＳ Ｐゴシック" pitchFamily="34" charset="-128"/>
              </a:rPr>
              <a:t>Common in address spaces &gt; 32 bits</a:t>
            </a:r>
          </a:p>
          <a:p>
            <a:r>
              <a:rPr lang="en-US" altLang="zh-TW" sz="2800" dirty="0" smtClean="0">
                <a:ea typeface="ＭＳ Ｐゴシック" pitchFamily="34" charset="-128"/>
              </a:rPr>
              <a:t>The </a:t>
            </a:r>
            <a:r>
              <a:rPr lang="en-US" altLang="zh-TW" sz="2800" dirty="0" smtClean="0">
                <a:solidFill>
                  <a:srgbClr val="FF0000"/>
                </a:solidFill>
                <a:ea typeface="ＭＳ Ｐゴシック" pitchFamily="34" charset="-128"/>
              </a:rPr>
              <a:t>virtual page number is hashed into</a:t>
            </a:r>
            <a:r>
              <a:rPr lang="en-US" altLang="zh-TW" sz="2800" dirty="0" smtClean="0">
                <a:ea typeface="ＭＳ Ｐゴシック" pitchFamily="34" charset="-128"/>
              </a:rPr>
              <a:t> a page table</a:t>
            </a:r>
          </a:p>
          <a:p>
            <a:pPr lvl="1"/>
            <a:r>
              <a:rPr lang="en-US" altLang="zh-TW" sz="2800" dirty="0" smtClean="0">
                <a:ea typeface="ＭＳ Ｐゴシック" pitchFamily="34" charset="-128"/>
              </a:rPr>
              <a:t>This page table contains </a:t>
            </a:r>
            <a:r>
              <a:rPr lang="en-US" altLang="zh-TW" sz="2800" dirty="0" smtClean="0">
                <a:solidFill>
                  <a:srgbClr val="FF0000"/>
                </a:solidFill>
                <a:ea typeface="ＭＳ Ｐゴシック" pitchFamily="34" charset="-128"/>
              </a:rPr>
              <a:t>a chain of elements hashing to the same location</a:t>
            </a:r>
          </a:p>
          <a:p>
            <a:r>
              <a:rPr lang="en-US" altLang="zh-TW" sz="2800" dirty="0" smtClean="0">
                <a:ea typeface="ＭＳ Ｐゴシック" pitchFamily="34" charset="-128"/>
              </a:rPr>
              <a:t>Virtual page numbers are compared in this chain searching for a match</a:t>
            </a:r>
          </a:p>
          <a:p>
            <a:pPr lvl="1"/>
            <a:r>
              <a:rPr lang="en-US" altLang="zh-TW" sz="2800" dirty="0" smtClean="0">
                <a:ea typeface="ＭＳ Ｐゴシック" pitchFamily="34" charset="-128"/>
              </a:rPr>
              <a:t>If a match is found, the corresponding physical frame is extracted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40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440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440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000"/>
                                        <p:tgtEl>
                                          <p:spTgt spid="440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440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035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mtClean="0">
                <a:ea typeface="ＭＳ Ｐゴシック" pitchFamily="34" charset="-128"/>
              </a:rPr>
              <a:t>Hashed Page Table</a:t>
            </a:r>
            <a:endParaRPr lang="en-US" altLang="zh-TW" sz="2400" smtClean="0">
              <a:ea typeface="ＭＳ Ｐゴシック" pitchFamily="34" charset="-128"/>
            </a:endParaRPr>
          </a:p>
        </p:txBody>
      </p:sp>
      <p:pic>
        <p:nvPicPr>
          <p:cNvPr id="45059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1289" y="1377512"/>
            <a:ext cx="7573962" cy="437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橢圓 4"/>
          <p:cNvSpPr/>
          <p:nvPr/>
        </p:nvSpPr>
        <p:spPr bwMode="auto">
          <a:xfrm>
            <a:off x="1261241" y="3531476"/>
            <a:ext cx="1087821" cy="725214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6" name="橢圓 5"/>
          <p:cNvSpPr/>
          <p:nvPr/>
        </p:nvSpPr>
        <p:spPr bwMode="auto">
          <a:xfrm>
            <a:off x="4093781" y="3610302"/>
            <a:ext cx="462455" cy="599090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8" name="橢圓 7"/>
          <p:cNvSpPr/>
          <p:nvPr/>
        </p:nvSpPr>
        <p:spPr bwMode="auto">
          <a:xfrm>
            <a:off x="5349767" y="3605047"/>
            <a:ext cx="462455" cy="599090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9" name="橢圓 8"/>
          <p:cNvSpPr/>
          <p:nvPr/>
        </p:nvSpPr>
        <p:spPr bwMode="auto">
          <a:xfrm>
            <a:off x="1450428" y="1818289"/>
            <a:ext cx="541285" cy="599090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  <p:bldP spid="9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mtClean="0">
                <a:ea typeface="ＭＳ Ｐゴシック" pitchFamily="34" charset="-128"/>
              </a:rPr>
              <a:t>Inverted Page Table</a:t>
            </a:r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36600" y="1014413"/>
            <a:ext cx="8121650" cy="4792662"/>
          </a:xfrm>
        </p:spPr>
        <p:txBody>
          <a:bodyPr/>
          <a:lstStyle/>
          <a:p>
            <a:r>
              <a:rPr lang="en-US" altLang="zh-TW" sz="2800" dirty="0" smtClean="0">
                <a:solidFill>
                  <a:srgbClr val="FF0000"/>
                </a:solidFill>
                <a:ea typeface="ＭＳ Ｐゴシック" pitchFamily="34" charset="-128"/>
              </a:rPr>
              <a:t>One entry for each real page of </a:t>
            </a:r>
            <a:r>
              <a:rPr lang="en-US" altLang="zh-TW" sz="2800" dirty="0" smtClean="0">
                <a:solidFill>
                  <a:srgbClr val="FF0000"/>
                </a:solidFill>
                <a:ea typeface="ＭＳ Ｐゴシック" pitchFamily="34" charset="-128"/>
              </a:rPr>
              <a:t>memory</a:t>
            </a:r>
          </a:p>
          <a:p>
            <a:r>
              <a:rPr lang="en-US" altLang="zh-TW" sz="2800" dirty="0" smtClean="0">
                <a:ea typeface="ＭＳ Ｐゴシック" pitchFamily="34" charset="-128"/>
              </a:rPr>
              <a:t>The page table is shared by all processes</a:t>
            </a:r>
            <a:endParaRPr lang="en-US" altLang="zh-TW" sz="2800" dirty="0" smtClean="0">
              <a:ea typeface="ＭＳ Ｐゴシック" pitchFamily="34" charset="-128"/>
            </a:endParaRPr>
          </a:p>
          <a:p>
            <a:r>
              <a:rPr lang="en-US" altLang="zh-TW" sz="2800" dirty="0" smtClean="0">
                <a:ea typeface="ＭＳ Ｐゴシック" pitchFamily="34" charset="-128"/>
              </a:rPr>
              <a:t>Entry consists of the </a:t>
            </a:r>
            <a:r>
              <a:rPr lang="en-US" altLang="zh-TW" sz="2800" dirty="0" smtClean="0">
                <a:solidFill>
                  <a:srgbClr val="FF0000"/>
                </a:solidFill>
                <a:ea typeface="ＭＳ Ｐゴシック" pitchFamily="34" charset="-128"/>
              </a:rPr>
              <a:t>virtual address of the page stored in that real memory location</a:t>
            </a:r>
            <a:r>
              <a:rPr lang="en-US" altLang="zh-TW" sz="2800" dirty="0" smtClean="0">
                <a:ea typeface="ＭＳ Ｐゴシック" pitchFamily="34" charset="-128"/>
              </a:rPr>
              <a:t>, with information about the </a:t>
            </a:r>
            <a:r>
              <a:rPr lang="en-US" altLang="zh-TW" sz="2800" dirty="0" smtClean="0">
                <a:solidFill>
                  <a:srgbClr val="FF0000"/>
                </a:solidFill>
                <a:ea typeface="ＭＳ Ｐゴシック" pitchFamily="34" charset="-128"/>
              </a:rPr>
              <a:t>proces</a:t>
            </a:r>
            <a:r>
              <a:rPr lang="en-US" altLang="zh-TW" sz="2800" dirty="0" smtClean="0">
                <a:ea typeface="ＭＳ Ｐゴシック" pitchFamily="34" charset="-128"/>
              </a:rPr>
              <a:t>s that owns that page</a:t>
            </a:r>
          </a:p>
          <a:p>
            <a:r>
              <a:rPr lang="en-US" altLang="zh-TW" sz="2800" dirty="0" smtClean="0">
                <a:solidFill>
                  <a:srgbClr val="FF0000"/>
                </a:solidFill>
                <a:ea typeface="ＭＳ Ｐゴシック" pitchFamily="34" charset="-128"/>
              </a:rPr>
              <a:t>Decreases memory needed </a:t>
            </a:r>
            <a:r>
              <a:rPr lang="en-US" altLang="zh-TW" sz="2800" dirty="0" smtClean="0">
                <a:ea typeface="ＭＳ Ｐゴシック" pitchFamily="34" charset="-128"/>
              </a:rPr>
              <a:t>to store each page table, but increases time needed to search the table when a page reference occurs</a:t>
            </a:r>
          </a:p>
          <a:p>
            <a:r>
              <a:rPr lang="en-US" altLang="zh-TW" sz="2800" dirty="0" smtClean="0">
                <a:ea typeface="ＭＳ Ｐゴシック" pitchFamily="34" charset="-128"/>
              </a:rPr>
              <a:t>Use hash table to limit the search to one — or at most a few — page-table entries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60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460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460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460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460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083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dirty="0" smtClean="0">
                <a:ea typeface="ＭＳ Ｐゴシック" pitchFamily="34" charset="-128"/>
              </a:rPr>
              <a:t>Inverted Page Table Architecture</a:t>
            </a:r>
            <a:endParaRPr lang="en-US" altLang="zh-TW" sz="2400" dirty="0" smtClean="0">
              <a:ea typeface="ＭＳ Ｐゴシック" pitchFamily="34" charset="-128"/>
            </a:endParaRPr>
          </a:p>
        </p:txBody>
      </p:sp>
      <p:pic>
        <p:nvPicPr>
          <p:cNvPr id="47107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20476" y="981668"/>
            <a:ext cx="6502400" cy="4498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橢圓 3"/>
          <p:cNvSpPr/>
          <p:nvPr/>
        </p:nvSpPr>
        <p:spPr bwMode="auto">
          <a:xfrm>
            <a:off x="2380598" y="2459412"/>
            <a:ext cx="1008993" cy="50449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5" name="橢圓 4"/>
          <p:cNvSpPr/>
          <p:nvPr/>
        </p:nvSpPr>
        <p:spPr bwMode="auto">
          <a:xfrm>
            <a:off x="3179384" y="3999177"/>
            <a:ext cx="1008993" cy="50449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6" name="橢圓 5"/>
          <p:cNvSpPr/>
          <p:nvPr/>
        </p:nvSpPr>
        <p:spPr bwMode="auto">
          <a:xfrm>
            <a:off x="4183122" y="3499935"/>
            <a:ext cx="578069" cy="588579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7" name="橢圓 6"/>
          <p:cNvSpPr/>
          <p:nvPr/>
        </p:nvSpPr>
        <p:spPr bwMode="auto">
          <a:xfrm>
            <a:off x="4256694" y="2443646"/>
            <a:ext cx="630621" cy="54653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8" name="橢圓 7"/>
          <p:cNvSpPr/>
          <p:nvPr/>
        </p:nvSpPr>
        <p:spPr bwMode="auto">
          <a:xfrm>
            <a:off x="2196667" y="3536722"/>
            <a:ext cx="1008993" cy="50449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 bwMode="auto">
          <a:xfrm>
            <a:off x="1182422" y="6153093"/>
            <a:ext cx="8229600" cy="576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2400" b="1" kern="0" dirty="0" smtClean="0">
                <a:latin typeface="Candara" pitchFamily="34" charset="0"/>
                <a:ea typeface="ＭＳ Ｐゴシック" pitchFamily="34" charset="-128"/>
                <a:cs typeface="Candara" pitchFamily="34" charset="0"/>
              </a:rPr>
              <a:t>The search can be done sequentially, or </a:t>
            </a:r>
          </a:p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2400" b="1" kern="0" dirty="0" smtClean="0">
                <a:latin typeface="Candara" pitchFamily="34" charset="0"/>
                <a:ea typeface="ＭＳ Ｐゴシック" pitchFamily="34" charset="-128"/>
                <a:cs typeface="Candara" pitchFamily="34" charset="0"/>
              </a:rPr>
              <a:t>by hash function, or </a:t>
            </a:r>
          </a:p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2400" b="1" kern="0" dirty="0" smtClean="0">
                <a:latin typeface="Candara" pitchFamily="34" charset="0"/>
                <a:ea typeface="ＭＳ Ｐゴシック" pitchFamily="34" charset="-128"/>
                <a:cs typeface="Candara" pitchFamily="34" charset="0"/>
              </a:rPr>
              <a:t>by associative memory </a:t>
            </a:r>
            <a:endParaRPr kumimoji="0" lang="en-US" altLang="zh-TW" sz="1600" b="1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ndara" pitchFamily="34" charset="0"/>
              <a:ea typeface="ＭＳ Ｐゴシック" pitchFamily="34" charset="-128"/>
              <a:cs typeface="Candara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1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4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dirty="0" smtClean="0">
                <a:ea typeface="ＭＳ Ｐゴシック" pitchFamily="34" charset="-128"/>
              </a:rPr>
              <a:t>Segmentation</a:t>
            </a:r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61988" y="946150"/>
            <a:ext cx="8132762" cy="4483100"/>
          </a:xfrm>
        </p:spPr>
        <p:txBody>
          <a:bodyPr/>
          <a:lstStyle/>
          <a:p>
            <a:pPr>
              <a:lnSpc>
                <a:spcPct val="90000"/>
              </a:lnSpc>
              <a:tabLst>
                <a:tab pos="1833563" algn="l"/>
              </a:tabLst>
            </a:pPr>
            <a:r>
              <a:rPr lang="en-US" altLang="zh-TW" sz="2400" dirty="0" smtClean="0">
                <a:ea typeface="ＭＳ Ｐゴシック" pitchFamily="34" charset="-128"/>
              </a:rPr>
              <a:t>Memory-management scheme that supports </a:t>
            </a:r>
            <a:r>
              <a:rPr lang="en-US" altLang="zh-TW" sz="2400" dirty="0" smtClean="0">
                <a:solidFill>
                  <a:srgbClr val="FF0000"/>
                </a:solidFill>
                <a:ea typeface="ＭＳ Ｐゴシック" pitchFamily="34" charset="-128"/>
              </a:rPr>
              <a:t>user view of memory </a:t>
            </a:r>
          </a:p>
          <a:p>
            <a:pPr>
              <a:lnSpc>
                <a:spcPct val="90000"/>
              </a:lnSpc>
              <a:tabLst>
                <a:tab pos="1833563" algn="l"/>
              </a:tabLst>
            </a:pPr>
            <a:r>
              <a:rPr lang="en-US" altLang="zh-TW" sz="2400" dirty="0" smtClean="0">
                <a:ea typeface="ＭＳ Ｐゴシック" pitchFamily="34" charset="-128"/>
              </a:rPr>
              <a:t>A program is </a:t>
            </a:r>
            <a:r>
              <a:rPr lang="en-US" altLang="zh-TW" sz="2400" dirty="0" smtClean="0">
                <a:solidFill>
                  <a:srgbClr val="FF0000"/>
                </a:solidFill>
                <a:ea typeface="ＭＳ Ｐゴシック" pitchFamily="34" charset="-128"/>
              </a:rPr>
              <a:t>a collection of segments</a:t>
            </a:r>
          </a:p>
          <a:p>
            <a:pPr lvl="1">
              <a:lnSpc>
                <a:spcPct val="90000"/>
              </a:lnSpc>
              <a:tabLst>
                <a:tab pos="1833563" algn="l"/>
              </a:tabLst>
            </a:pPr>
            <a:r>
              <a:rPr lang="en-US" altLang="zh-TW" sz="2400" dirty="0" smtClean="0">
                <a:ea typeface="ＭＳ Ｐゴシック" pitchFamily="34" charset="-128"/>
              </a:rPr>
              <a:t>A segment is a logical unit such as: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  <a:tabLst>
                <a:tab pos="1833563" algn="l"/>
              </a:tabLst>
            </a:pPr>
            <a:r>
              <a:rPr lang="en-US" altLang="zh-TW" sz="2400" dirty="0" smtClean="0">
                <a:ea typeface="ＭＳ Ｐゴシック" pitchFamily="34" charset="-128"/>
              </a:rPr>
              <a:t>		</a:t>
            </a:r>
            <a:r>
              <a:rPr lang="en-US" altLang="zh-TW" sz="2000" dirty="0" smtClean="0">
                <a:ea typeface="ＭＳ Ｐゴシック" pitchFamily="34" charset="-128"/>
              </a:rPr>
              <a:t>main program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  <a:tabLst>
                <a:tab pos="1833563" algn="l"/>
              </a:tabLst>
            </a:pPr>
            <a:r>
              <a:rPr lang="en-US" altLang="zh-TW" sz="2000" dirty="0" smtClean="0">
                <a:ea typeface="ＭＳ Ｐゴシック" pitchFamily="34" charset="-128"/>
              </a:rPr>
              <a:t>		procedure 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  <a:tabLst>
                <a:tab pos="1833563" algn="l"/>
              </a:tabLst>
            </a:pPr>
            <a:r>
              <a:rPr lang="en-US" altLang="zh-TW" sz="2000" dirty="0" smtClean="0">
                <a:ea typeface="ＭＳ Ｐゴシック" pitchFamily="34" charset="-128"/>
              </a:rPr>
              <a:t>		function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  <a:tabLst>
                <a:tab pos="1833563" algn="l"/>
              </a:tabLst>
            </a:pPr>
            <a:r>
              <a:rPr lang="en-US" altLang="zh-TW" sz="2000" dirty="0" smtClean="0">
                <a:ea typeface="ＭＳ Ｐゴシック" pitchFamily="34" charset="-128"/>
              </a:rPr>
              <a:t>		method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  <a:tabLst>
                <a:tab pos="1833563" algn="l"/>
              </a:tabLst>
            </a:pPr>
            <a:r>
              <a:rPr lang="en-US" altLang="zh-TW" sz="2000" dirty="0" smtClean="0">
                <a:ea typeface="ＭＳ Ｐゴシック" pitchFamily="34" charset="-128"/>
              </a:rPr>
              <a:t>		object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  <a:tabLst>
                <a:tab pos="1833563" algn="l"/>
              </a:tabLst>
            </a:pPr>
            <a:r>
              <a:rPr lang="en-US" altLang="zh-TW" sz="2000" dirty="0" smtClean="0">
                <a:ea typeface="ＭＳ Ｐゴシック" pitchFamily="34" charset="-128"/>
              </a:rPr>
              <a:t>		local variables, global variables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  <a:tabLst>
                <a:tab pos="1833563" algn="l"/>
              </a:tabLst>
            </a:pPr>
            <a:r>
              <a:rPr lang="en-US" altLang="zh-TW" sz="2000" dirty="0" smtClean="0">
                <a:ea typeface="ＭＳ Ｐゴシック" pitchFamily="34" charset="-128"/>
              </a:rPr>
              <a:t>		common block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  <a:tabLst>
                <a:tab pos="1833563" algn="l"/>
              </a:tabLst>
            </a:pPr>
            <a:r>
              <a:rPr lang="en-US" altLang="zh-TW" sz="2000" dirty="0" smtClean="0">
                <a:ea typeface="ＭＳ Ｐゴシック" pitchFamily="34" charset="-128"/>
              </a:rPr>
              <a:t>		stack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  <a:tabLst>
                <a:tab pos="1833563" algn="l"/>
              </a:tabLst>
            </a:pPr>
            <a:r>
              <a:rPr lang="en-US" altLang="zh-TW" sz="2000" dirty="0" smtClean="0">
                <a:ea typeface="ＭＳ Ｐゴシック" pitchFamily="34" charset="-128"/>
              </a:rPr>
              <a:t>		symbol table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  <a:tabLst>
                <a:tab pos="1833563" algn="l"/>
              </a:tabLst>
            </a:pPr>
            <a:r>
              <a:rPr lang="en-US" altLang="zh-TW" sz="2000" dirty="0" smtClean="0">
                <a:ea typeface="ＭＳ Ｐゴシック" pitchFamily="34" charset="-128"/>
              </a:rPr>
              <a:t>		arrays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8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481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481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000"/>
                                        <p:tgtEl>
                                          <p:spTgt spid="481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481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1000"/>
                                        <p:tgtEl>
                                          <p:spTgt spid="481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481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000"/>
                                        <p:tgtEl>
                                          <p:spTgt spid="481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1000"/>
                                        <p:tgtEl>
                                          <p:spTgt spid="481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1000"/>
                                        <p:tgtEl>
                                          <p:spTgt spid="4813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1000"/>
                                        <p:tgtEl>
                                          <p:spTgt spid="4813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1000"/>
                                        <p:tgtEl>
                                          <p:spTgt spid="4813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1000"/>
                                        <p:tgtEl>
                                          <p:spTgt spid="4813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131" grpId="0" uiExpand="1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mtClean="0">
                <a:ea typeface="ＭＳ Ｐゴシック" pitchFamily="34" charset="-128"/>
              </a:rPr>
              <a:t>User’s View of a Program</a:t>
            </a:r>
            <a:endParaRPr lang="en-US" altLang="zh-TW" sz="2400" smtClean="0">
              <a:ea typeface="ＭＳ Ｐゴシック" pitchFamily="34" charset="-128"/>
            </a:endParaRPr>
          </a:p>
        </p:txBody>
      </p:sp>
      <p:pic>
        <p:nvPicPr>
          <p:cNvPr id="49155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466975" y="1159482"/>
            <a:ext cx="4049713" cy="5302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2000"/>
                                        <p:tgtEl>
                                          <p:spTgt spid="49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mtClean="0">
                <a:ea typeface="ＭＳ Ｐゴシック" pitchFamily="34" charset="-128"/>
              </a:rPr>
              <a:t>Logical View of Segmentation</a:t>
            </a:r>
          </a:p>
        </p:txBody>
      </p:sp>
      <p:sp>
        <p:nvSpPr>
          <p:cNvPr id="50179" name="Oval 3"/>
          <p:cNvSpPr>
            <a:spLocks noChangeArrowheads="1"/>
          </p:cNvSpPr>
          <p:nvPr/>
        </p:nvSpPr>
        <p:spPr bwMode="auto">
          <a:xfrm>
            <a:off x="1797282" y="1565725"/>
            <a:ext cx="2895600" cy="39624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TW" altLang="zh-TW" b="1"/>
          </a:p>
        </p:txBody>
      </p:sp>
      <p:sp>
        <p:nvSpPr>
          <p:cNvPr id="50180" name="Rectangle 4"/>
          <p:cNvSpPr>
            <a:spLocks noChangeArrowheads="1"/>
          </p:cNvSpPr>
          <p:nvPr/>
        </p:nvSpPr>
        <p:spPr bwMode="auto">
          <a:xfrm>
            <a:off x="2330682" y="2251525"/>
            <a:ext cx="990600" cy="533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TW" b="1">
                <a:latin typeface="Helvetica" pitchFamily="34" charset="0"/>
              </a:rPr>
              <a:t>1</a:t>
            </a:r>
          </a:p>
        </p:txBody>
      </p:sp>
      <p:sp>
        <p:nvSpPr>
          <p:cNvPr id="50181" name="Rectangle 5"/>
          <p:cNvSpPr>
            <a:spLocks noChangeArrowheads="1"/>
          </p:cNvSpPr>
          <p:nvPr/>
        </p:nvSpPr>
        <p:spPr bwMode="auto">
          <a:xfrm>
            <a:off x="2178282" y="3394525"/>
            <a:ext cx="914400" cy="914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TW" b="1">
                <a:latin typeface="Helvetica" pitchFamily="34" charset="0"/>
              </a:rPr>
              <a:t>3</a:t>
            </a:r>
          </a:p>
        </p:txBody>
      </p:sp>
      <p:sp>
        <p:nvSpPr>
          <p:cNvPr id="50182" name="Rectangle 6"/>
          <p:cNvSpPr>
            <a:spLocks noChangeArrowheads="1"/>
          </p:cNvSpPr>
          <p:nvPr/>
        </p:nvSpPr>
        <p:spPr bwMode="auto">
          <a:xfrm>
            <a:off x="3626082" y="2861125"/>
            <a:ext cx="914400" cy="381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TW" b="1">
                <a:latin typeface="Helvetica" pitchFamily="34" charset="0"/>
              </a:rPr>
              <a:t>2</a:t>
            </a:r>
          </a:p>
        </p:txBody>
      </p:sp>
      <p:sp>
        <p:nvSpPr>
          <p:cNvPr id="50183" name="Rectangle 7"/>
          <p:cNvSpPr>
            <a:spLocks noChangeArrowheads="1"/>
          </p:cNvSpPr>
          <p:nvPr/>
        </p:nvSpPr>
        <p:spPr bwMode="auto">
          <a:xfrm>
            <a:off x="3549882" y="3851725"/>
            <a:ext cx="914400" cy="533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TW" b="1">
                <a:latin typeface="Helvetica" pitchFamily="34" charset="0"/>
              </a:rPr>
              <a:t>4</a:t>
            </a:r>
          </a:p>
        </p:txBody>
      </p:sp>
      <p:grpSp>
        <p:nvGrpSpPr>
          <p:cNvPr id="2" name="Group 24"/>
          <p:cNvGrpSpPr>
            <a:grpSpLocks/>
          </p:cNvGrpSpPr>
          <p:nvPr/>
        </p:nvGrpSpPr>
        <p:grpSpPr bwMode="auto">
          <a:xfrm>
            <a:off x="6064482" y="1565725"/>
            <a:ext cx="1143000" cy="3962400"/>
            <a:chOff x="3888" y="1056"/>
            <a:chExt cx="720" cy="2496"/>
          </a:xfrm>
        </p:grpSpPr>
        <p:grpSp>
          <p:nvGrpSpPr>
            <p:cNvPr id="3" name="Group 11"/>
            <p:cNvGrpSpPr>
              <a:grpSpLocks/>
            </p:cNvGrpSpPr>
            <p:nvPr/>
          </p:nvGrpSpPr>
          <p:grpSpPr bwMode="auto">
            <a:xfrm>
              <a:off x="3888" y="1056"/>
              <a:ext cx="720" cy="672"/>
              <a:chOff x="3888" y="1056"/>
              <a:chExt cx="720" cy="672"/>
            </a:xfrm>
          </p:grpSpPr>
          <p:sp>
            <p:nvSpPr>
              <p:cNvPr id="50198" name="Rectangle 8"/>
              <p:cNvSpPr>
                <a:spLocks noChangeArrowheads="1"/>
              </p:cNvSpPr>
              <p:nvPr/>
            </p:nvSpPr>
            <p:spPr bwMode="auto">
              <a:xfrm>
                <a:off x="3888" y="1056"/>
                <a:ext cx="720" cy="67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TW" altLang="zh-TW" b="1"/>
              </a:p>
            </p:txBody>
          </p:sp>
          <p:sp>
            <p:nvSpPr>
              <p:cNvPr id="50199" name="Line 9"/>
              <p:cNvSpPr>
                <a:spLocks noChangeShapeType="1"/>
              </p:cNvSpPr>
              <p:nvPr/>
            </p:nvSpPr>
            <p:spPr bwMode="auto">
              <a:xfrm>
                <a:off x="3888" y="1392"/>
                <a:ext cx="72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TW" altLang="en-US" b="1"/>
              </a:p>
            </p:txBody>
          </p:sp>
        </p:grpSp>
        <p:grpSp>
          <p:nvGrpSpPr>
            <p:cNvPr id="4" name="Group 12"/>
            <p:cNvGrpSpPr>
              <a:grpSpLocks/>
            </p:cNvGrpSpPr>
            <p:nvPr/>
          </p:nvGrpSpPr>
          <p:grpSpPr bwMode="auto">
            <a:xfrm>
              <a:off x="3888" y="1728"/>
              <a:ext cx="720" cy="672"/>
              <a:chOff x="3888" y="1056"/>
              <a:chExt cx="720" cy="672"/>
            </a:xfrm>
          </p:grpSpPr>
          <p:sp>
            <p:nvSpPr>
              <p:cNvPr id="50196" name="Rectangle 13"/>
              <p:cNvSpPr>
                <a:spLocks noChangeArrowheads="1"/>
              </p:cNvSpPr>
              <p:nvPr/>
            </p:nvSpPr>
            <p:spPr bwMode="auto">
              <a:xfrm>
                <a:off x="3888" y="1056"/>
                <a:ext cx="720" cy="672"/>
              </a:xfrm>
              <a:prstGeom prst="rect">
                <a:avLst/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TW" altLang="zh-TW" b="1"/>
              </a:p>
            </p:txBody>
          </p:sp>
          <p:sp>
            <p:nvSpPr>
              <p:cNvPr id="50197" name="Line 14"/>
              <p:cNvSpPr>
                <a:spLocks noChangeShapeType="1"/>
              </p:cNvSpPr>
              <p:nvPr/>
            </p:nvSpPr>
            <p:spPr bwMode="auto">
              <a:xfrm>
                <a:off x="3888" y="1392"/>
                <a:ext cx="72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TW" altLang="en-US" b="1"/>
              </a:p>
            </p:txBody>
          </p:sp>
        </p:grpSp>
        <p:sp>
          <p:nvSpPr>
            <p:cNvPr id="50189" name="Text Box 15"/>
            <p:cNvSpPr txBox="1">
              <a:spLocks noChangeArrowheads="1"/>
            </p:cNvSpPr>
            <p:nvPr/>
          </p:nvSpPr>
          <p:spPr bwMode="auto">
            <a:xfrm>
              <a:off x="4126" y="1133"/>
              <a:ext cx="196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TW" b="1">
                  <a:latin typeface="Helvetica" pitchFamily="34" charset="0"/>
                </a:rPr>
                <a:t>1</a:t>
              </a:r>
            </a:p>
          </p:txBody>
        </p:sp>
        <p:sp>
          <p:nvSpPr>
            <p:cNvPr id="50190" name="Text Box 16"/>
            <p:cNvSpPr txBox="1">
              <a:spLocks noChangeArrowheads="1"/>
            </p:cNvSpPr>
            <p:nvPr/>
          </p:nvSpPr>
          <p:spPr bwMode="auto">
            <a:xfrm>
              <a:off x="4128" y="1440"/>
              <a:ext cx="196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TW" b="1">
                  <a:latin typeface="Helvetica" pitchFamily="34" charset="0"/>
                </a:rPr>
                <a:t>4</a:t>
              </a:r>
            </a:p>
          </p:txBody>
        </p:sp>
        <p:sp>
          <p:nvSpPr>
            <p:cNvPr id="50191" name="Rectangle 17"/>
            <p:cNvSpPr>
              <a:spLocks noChangeArrowheads="1"/>
            </p:cNvSpPr>
            <p:nvPr/>
          </p:nvSpPr>
          <p:spPr bwMode="auto">
            <a:xfrm>
              <a:off x="3888" y="2400"/>
              <a:ext cx="720" cy="91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TW" altLang="zh-TW" b="1"/>
            </a:p>
          </p:txBody>
        </p:sp>
        <p:sp>
          <p:nvSpPr>
            <p:cNvPr id="50192" name="Rectangle 18"/>
            <p:cNvSpPr>
              <a:spLocks noChangeArrowheads="1"/>
            </p:cNvSpPr>
            <p:nvPr/>
          </p:nvSpPr>
          <p:spPr bwMode="auto">
            <a:xfrm>
              <a:off x="3888" y="3312"/>
              <a:ext cx="720" cy="240"/>
            </a:xfrm>
            <a:prstGeom prst="rect">
              <a:avLst/>
            </a:prstGeom>
            <a:solidFill>
              <a:srgbClr val="DDDDDD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TW" altLang="zh-TW" b="1"/>
            </a:p>
          </p:txBody>
        </p:sp>
        <p:sp>
          <p:nvSpPr>
            <p:cNvPr id="50193" name="Line 19"/>
            <p:cNvSpPr>
              <a:spLocks noChangeShapeType="1"/>
            </p:cNvSpPr>
            <p:nvPr/>
          </p:nvSpPr>
          <p:spPr bwMode="auto">
            <a:xfrm>
              <a:off x="3888" y="2640"/>
              <a:ext cx="72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 b="1"/>
            </a:p>
          </p:txBody>
        </p:sp>
        <p:sp>
          <p:nvSpPr>
            <p:cNvPr id="50194" name="Text Box 20"/>
            <p:cNvSpPr txBox="1">
              <a:spLocks noChangeArrowheads="1"/>
            </p:cNvSpPr>
            <p:nvPr/>
          </p:nvSpPr>
          <p:spPr bwMode="auto">
            <a:xfrm>
              <a:off x="4128" y="2429"/>
              <a:ext cx="196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TW" b="1">
                  <a:latin typeface="Helvetica" pitchFamily="34" charset="0"/>
                </a:rPr>
                <a:t>2</a:t>
              </a:r>
            </a:p>
          </p:txBody>
        </p:sp>
        <p:sp>
          <p:nvSpPr>
            <p:cNvPr id="50195" name="Text Box 21"/>
            <p:cNvSpPr txBox="1">
              <a:spLocks noChangeArrowheads="1"/>
            </p:cNvSpPr>
            <p:nvPr/>
          </p:nvSpPr>
          <p:spPr bwMode="auto">
            <a:xfrm>
              <a:off x="4128" y="2889"/>
              <a:ext cx="196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TW" b="1">
                  <a:latin typeface="Helvetica" pitchFamily="34" charset="0"/>
                </a:rPr>
                <a:t>3</a:t>
              </a:r>
            </a:p>
          </p:txBody>
        </p:sp>
      </p:grpSp>
      <p:sp>
        <p:nvSpPr>
          <p:cNvPr id="50185" name="Text Box 22"/>
          <p:cNvSpPr txBox="1">
            <a:spLocks noChangeArrowheads="1"/>
          </p:cNvSpPr>
          <p:nvPr/>
        </p:nvSpPr>
        <p:spPr bwMode="auto">
          <a:xfrm>
            <a:off x="2403660" y="5649053"/>
            <a:ext cx="145424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TW" b="1">
                <a:latin typeface="Helvetica" pitchFamily="34" charset="0"/>
              </a:rPr>
              <a:t>user space </a:t>
            </a:r>
          </a:p>
        </p:txBody>
      </p:sp>
      <p:sp>
        <p:nvSpPr>
          <p:cNvPr id="50186" name="Text Box 23"/>
          <p:cNvSpPr txBox="1">
            <a:spLocks noChangeArrowheads="1"/>
          </p:cNvSpPr>
          <p:nvPr/>
        </p:nvSpPr>
        <p:spPr bwMode="auto">
          <a:xfrm>
            <a:off x="5200736" y="5649053"/>
            <a:ext cx="278794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TW" b="1">
                <a:latin typeface="Helvetica" pitchFamily="34" charset="0"/>
              </a:rPr>
              <a:t>physical memory space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mtClean="0">
                <a:ea typeface="ＭＳ Ｐゴシック" pitchFamily="34" charset="-128"/>
              </a:rPr>
              <a:t>Segmentation Architecture </a:t>
            </a:r>
          </a:p>
        </p:txBody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77875" y="995363"/>
            <a:ext cx="8150225" cy="4527550"/>
          </a:xfrm>
        </p:spPr>
        <p:txBody>
          <a:bodyPr/>
          <a:lstStyle/>
          <a:p>
            <a:pPr>
              <a:tabLst>
                <a:tab pos="1830388" algn="l"/>
                <a:tab pos="2857500" algn="ctr"/>
              </a:tabLst>
            </a:pPr>
            <a:r>
              <a:rPr lang="en-US" altLang="zh-TW" sz="2400" dirty="0" smtClean="0">
                <a:solidFill>
                  <a:srgbClr val="FF0000"/>
                </a:solidFill>
                <a:ea typeface="ＭＳ Ｐゴシック" pitchFamily="34" charset="-128"/>
              </a:rPr>
              <a:t>Logical address </a:t>
            </a:r>
            <a:r>
              <a:rPr lang="en-US" altLang="zh-TW" sz="2400" dirty="0" smtClean="0">
                <a:ea typeface="ＭＳ Ｐゴシック" pitchFamily="34" charset="-128"/>
              </a:rPr>
              <a:t>consists of a two-</a:t>
            </a:r>
            <a:r>
              <a:rPr lang="en-US" altLang="zh-TW" sz="2400" dirty="0" err="1" smtClean="0">
                <a:ea typeface="ＭＳ Ｐゴシック" pitchFamily="34" charset="-128"/>
              </a:rPr>
              <a:t>tuple</a:t>
            </a:r>
            <a:r>
              <a:rPr lang="en-US" altLang="zh-TW" sz="2400" dirty="0" smtClean="0">
                <a:ea typeface="ＭＳ Ｐゴシック" pitchFamily="34" charset="-128"/>
              </a:rPr>
              <a:t>:</a:t>
            </a:r>
          </a:p>
          <a:p>
            <a:pPr>
              <a:buFont typeface="Monotype Sorts" pitchFamily="2" charset="2"/>
              <a:buNone/>
              <a:tabLst>
                <a:tab pos="1830388" algn="l"/>
                <a:tab pos="2857500" algn="ctr"/>
              </a:tabLst>
            </a:pPr>
            <a:r>
              <a:rPr lang="en-US" altLang="zh-TW" sz="2400" dirty="0" smtClean="0">
                <a:ea typeface="ＭＳ Ｐゴシック" pitchFamily="34" charset="-128"/>
              </a:rPr>
              <a:t>		</a:t>
            </a:r>
            <a:r>
              <a:rPr lang="en-US" altLang="zh-TW" sz="2400" dirty="0" smtClean="0">
                <a:solidFill>
                  <a:srgbClr val="FF0000"/>
                </a:solidFill>
                <a:ea typeface="ＭＳ Ｐゴシック" pitchFamily="34" charset="-128"/>
              </a:rPr>
              <a:t>&lt;segment-number, offset&gt;,</a:t>
            </a:r>
          </a:p>
          <a:p>
            <a:pPr>
              <a:tabLst>
                <a:tab pos="1830388" algn="l"/>
                <a:tab pos="2857500" algn="ctr"/>
              </a:tabLst>
            </a:pPr>
            <a:r>
              <a:rPr lang="en-US" altLang="zh-TW" sz="2400" b="1" dirty="0" smtClean="0">
                <a:solidFill>
                  <a:srgbClr val="FF0000"/>
                </a:solidFill>
                <a:ea typeface="ＭＳ Ｐゴシック" pitchFamily="34" charset="-128"/>
              </a:rPr>
              <a:t>Segment table</a:t>
            </a:r>
            <a:r>
              <a:rPr lang="en-US" altLang="zh-TW" sz="2400" dirty="0" smtClean="0">
                <a:solidFill>
                  <a:srgbClr val="FF0000"/>
                </a:solidFill>
                <a:ea typeface="ＭＳ Ｐゴシック" pitchFamily="34" charset="-128"/>
              </a:rPr>
              <a:t> </a:t>
            </a:r>
            <a:r>
              <a:rPr lang="en-US" altLang="zh-TW" sz="2400" dirty="0" smtClean="0">
                <a:ea typeface="ＭＳ Ｐゴシック" pitchFamily="34" charset="-128"/>
              </a:rPr>
              <a:t>– maps two-dimensional physical addresses; each table entry has:</a:t>
            </a:r>
          </a:p>
          <a:p>
            <a:pPr lvl="1">
              <a:tabLst>
                <a:tab pos="1830388" algn="l"/>
                <a:tab pos="2857500" algn="ctr"/>
              </a:tabLst>
            </a:pPr>
            <a:r>
              <a:rPr lang="en-US" altLang="zh-TW" sz="2400" b="1" dirty="0" smtClean="0">
                <a:solidFill>
                  <a:srgbClr val="3366FF"/>
                </a:solidFill>
                <a:ea typeface="ＭＳ Ｐゴシック" pitchFamily="34" charset="-128"/>
              </a:rPr>
              <a:t>base</a:t>
            </a:r>
            <a:r>
              <a:rPr lang="en-US" altLang="zh-TW" sz="2400" dirty="0" smtClean="0">
                <a:solidFill>
                  <a:srgbClr val="3366FF"/>
                </a:solidFill>
                <a:ea typeface="ＭＳ Ｐゴシック" pitchFamily="34" charset="-128"/>
              </a:rPr>
              <a:t> </a:t>
            </a:r>
            <a:r>
              <a:rPr lang="en-US" altLang="zh-TW" sz="2400" dirty="0" smtClean="0">
                <a:ea typeface="ＭＳ Ｐゴシック" pitchFamily="34" charset="-128"/>
              </a:rPr>
              <a:t>– contains the starting physical address where the segments reside in memory</a:t>
            </a:r>
          </a:p>
          <a:p>
            <a:pPr lvl="1">
              <a:tabLst>
                <a:tab pos="1830388" algn="l"/>
                <a:tab pos="2857500" algn="ctr"/>
              </a:tabLst>
            </a:pPr>
            <a:r>
              <a:rPr lang="en-US" altLang="zh-TW" sz="2400" b="1" dirty="0" smtClean="0">
                <a:solidFill>
                  <a:srgbClr val="3366FF"/>
                </a:solidFill>
                <a:ea typeface="ＭＳ Ｐゴシック" pitchFamily="34" charset="-128"/>
              </a:rPr>
              <a:t>limit</a:t>
            </a:r>
            <a:r>
              <a:rPr lang="en-US" altLang="zh-TW" sz="2400" dirty="0" smtClean="0">
                <a:solidFill>
                  <a:srgbClr val="3366FF"/>
                </a:solidFill>
                <a:ea typeface="ＭＳ Ｐゴシック" pitchFamily="34" charset="-128"/>
              </a:rPr>
              <a:t> </a:t>
            </a:r>
            <a:r>
              <a:rPr lang="en-US" altLang="zh-TW" sz="2400" dirty="0" smtClean="0">
                <a:ea typeface="ＭＳ Ｐゴシック" pitchFamily="34" charset="-128"/>
              </a:rPr>
              <a:t>– specifies the length of the segment</a:t>
            </a:r>
          </a:p>
          <a:p>
            <a:pPr>
              <a:tabLst>
                <a:tab pos="1830388" algn="l"/>
                <a:tab pos="2857500" algn="ctr"/>
              </a:tabLst>
            </a:pPr>
            <a:r>
              <a:rPr lang="en-US" altLang="zh-TW" sz="2400" b="1" dirty="0" smtClean="0">
                <a:solidFill>
                  <a:srgbClr val="3366FF"/>
                </a:solidFill>
                <a:ea typeface="ＭＳ Ｐゴシック" pitchFamily="34" charset="-128"/>
              </a:rPr>
              <a:t>Segment-table base register (STBR)</a:t>
            </a:r>
            <a:r>
              <a:rPr lang="en-US" altLang="zh-TW" sz="2400" dirty="0" smtClean="0">
                <a:solidFill>
                  <a:srgbClr val="3366FF"/>
                </a:solidFill>
                <a:ea typeface="ＭＳ Ｐゴシック" pitchFamily="34" charset="-128"/>
              </a:rPr>
              <a:t> </a:t>
            </a:r>
            <a:r>
              <a:rPr lang="en-US" altLang="zh-TW" sz="2400" dirty="0" smtClean="0">
                <a:ea typeface="ＭＳ Ｐゴシック" pitchFamily="34" charset="-128"/>
              </a:rPr>
              <a:t>points to the segment table’s location in memory</a:t>
            </a:r>
          </a:p>
          <a:p>
            <a:pPr>
              <a:tabLst>
                <a:tab pos="1830388" algn="l"/>
                <a:tab pos="2857500" algn="ctr"/>
              </a:tabLst>
            </a:pPr>
            <a:r>
              <a:rPr lang="en-US" altLang="zh-TW" sz="2400" b="1" dirty="0" smtClean="0">
                <a:solidFill>
                  <a:srgbClr val="3366FF"/>
                </a:solidFill>
                <a:ea typeface="ＭＳ Ｐゴシック" pitchFamily="34" charset="-128"/>
              </a:rPr>
              <a:t>Segment-table length register (STLR)</a:t>
            </a:r>
            <a:r>
              <a:rPr lang="en-US" altLang="zh-TW" sz="2400" dirty="0" smtClean="0">
                <a:solidFill>
                  <a:srgbClr val="3366FF"/>
                </a:solidFill>
                <a:ea typeface="ＭＳ Ｐゴシック" pitchFamily="34" charset="-128"/>
              </a:rPr>
              <a:t> </a:t>
            </a:r>
            <a:r>
              <a:rPr lang="en-US" altLang="zh-TW" sz="2400" dirty="0" smtClean="0">
                <a:ea typeface="ＭＳ Ｐゴシック" pitchFamily="34" charset="-128"/>
              </a:rPr>
              <a:t>indicates</a:t>
            </a:r>
            <a:r>
              <a:rPr lang="en-US" altLang="zh-TW" sz="2400" dirty="0" smtClean="0">
                <a:solidFill>
                  <a:srgbClr val="FF0000"/>
                </a:solidFill>
                <a:ea typeface="ＭＳ Ｐゴシック" pitchFamily="34" charset="-128"/>
              </a:rPr>
              <a:t> number of segments</a:t>
            </a:r>
            <a:r>
              <a:rPr lang="en-US" altLang="zh-TW" sz="2400" dirty="0" smtClean="0">
                <a:ea typeface="ＭＳ Ｐゴシック" pitchFamily="34" charset="-128"/>
              </a:rPr>
              <a:t> used by a program;</a:t>
            </a:r>
          </a:p>
          <a:p>
            <a:pPr>
              <a:buFont typeface="Monotype Sorts" pitchFamily="2" charset="2"/>
              <a:buNone/>
              <a:tabLst>
                <a:tab pos="1830388" algn="l"/>
                <a:tab pos="2857500" algn="ctr"/>
              </a:tabLst>
            </a:pPr>
            <a:r>
              <a:rPr lang="en-US" altLang="zh-TW" sz="2400" dirty="0" smtClean="0">
                <a:ea typeface="ＭＳ Ｐゴシック" pitchFamily="34" charset="-128"/>
              </a:rPr>
              <a:t>	                  segment number </a:t>
            </a:r>
            <a:r>
              <a:rPr lang="en-US" altLang="zh-TW" sz="2400" b="1" i="1" dirty="0" smtClean="0">
                <a:solidFill>
                  <a:srgbClr val="FF0000"/>
                </a:solidFill>
                <a:ea typeface="ＭＳ Ｐゴシック" pitchFamily="34" charset="-128"/>
              </a:rPr>
              <a:t>s</a:t>
            </a:r>
            <a:r>
              <a:rPr lang="en-US" altLang="zh-TW" sz="2400" dirty="0" smtClean="0">
                <a:ea typeface="ＭＳ Ｐゴシック" pitchFamily="34" charset="-128"/>
              </a:rPr>
              <a:t> is legal if </a:t>
            </a:r>
            <a:r>
              <a:rPr lang="en-US" altLang="zh-TW" sz="2400" b="1" i="1" dirty="0" smtClean="0">
                <a:solidFill>
                  <a:srgbClr val="FF0000"/>
                </a:solidFill>
                <a:ea typeface="ＭＳ Ｐゴシック" pitchFamily="34" charset="-128"/>
              </a:rPr>
              <a:t>s</a:t>
            </a:r>
            <a:r>
              <a:rPr lang="en-US" altLang="zh-TW" sz="2400" dirty="0" smtClean="0">
                <a:ea typeface="ＭＳ Ｐゴシック" pitchFamily="34" charset="-128"/>
              </a:rPr>
              <a:t> &lt; </a:t>
            </a:r>
            <a:r>
              <a:rPr lang="en-US" altLang="zh-TW" sz="2400" b="1" dirty="0" smtClean="0">
                <a:solidFill>
                  <a:srgbClr val="FF0000"/>
                </a:solidFill>
                <a:ea typeface="ＭＳ Ｐゴシック" pitchFamily="34" charset="-128"/>
              </a:rPr>
              <a:t>STLR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12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512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512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000"/>
                                        <p:tgtEl>
                                          <p:spTgt spid="512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512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1000"/>
                                        <p:tgtEl>
                                          <p:spTgt spid="512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1000"/>
                                        <p:tgtEl>
                                          <p:spTgt spid="512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1000"/>
                                        <p:tgtEl>
                                          <p:spTgt spid="5120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03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mtClean="0">
                <a:ea typeface="ＭＳ Ｐゴシック" pitchFamily="34" charset="-128"/>
              </a:rPr>
              <a:t>Segmentation Hardware</a:t>
            </a:r>
            <a:endParaRPr lang="en-US" altLang="zh-TW" sz="2400" smtClean="0">
              <a:ea typeface="ＭＳ Ｐゴシック" pitchFamily="34" charset="-128"/>
            </a:endParaRPr>
          </a:p>
        </p:txBody>
      </p:sp>
      <p:pic>
        <p:nvPicPr>
          <p:cNvPr id="53251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20908" y="1419225"/>
            <a:ext cx="6357938" cy="444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矩形 3"/>
          <p:cNvSpPr/>
          <p:nvPr/>
        </p:nvSpPr>
        <p:spPr bwMode="auto">
          <a:xfrm>
            <a:off x="4067503" y="1403131"/>
            <a:ext cx="1008994" cy="1245476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5" name="橢圓 4"/>
          <p:cNvSpPr/>
          <p:nvPr/>
        </p:nvSpPr>
        <p:spPr bwMode="auto">
          <a:xfrm>
            <a:off x="2396368" y="2948150"/>
            <a:ext cx="504492" cy="467699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6" name="橢圓 5"/>
          <p:cNvSpPr/>
          <p:nvPr/>
        </p:nvSpPr>
        <p:spPr bwMode="auto">
          <a:xfrm>
            <a:off x="5071251" y="3857294"/>
            <a:ext cx="504492" cy="467699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7813"/>
            <a:ext cx="7367588" cy="576262"/>
          </a:xfrm>
        </p:spPr>
        <p:txBody>
          <a:bodyPr/>
          <a:lstStyle/>
          <a:p>
            <a:pPr eaLnBrk="1" hangingPunct="1"/>
            <a:r>
              <a:rPr lang="en-US" altLang="zh-TW" smtClean="0">
                <a:ea typeface="ＭＳ Ｐゴシック" pitchFamily="34" charset="-128"/>
              </a:rPr>
              <a:t>Base and Limit Registers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12788" y="1039813"/>
            <a:ext cx="7981950" cy="4483100"/>
          </a:xfrm>
        </p:spPr>
        <p:txBody>
          <a:bodyPr/>
          <a:lstStyle/>
          <a:p>
            <a:r>
              <a:rPr lang="en-US" altLang="zh-TW" sz="2800" dirty="0" smtClean="0">
                <a:ea typeface="ＭＳ Ｐゴシック" pitchFamily="34" charset="-128"/>
              </a:rPr>
              <a:t>A pair of </a:t>
            </a:r>
            <a:r>
              <a:rPr lang="en-US" altLang="zh-TW" sz="2800" b="1" dirty="0" smtClean="0">
                <a:solidFill>
                  <a:srgbClr val="FF0000"/>
                </a:solidFill>
                <a:ea typeface="ＭＳ Ｐゴシック" pitchFamily="34" charset="-128"/>
              </a:rPr>
              <a:t>base</a:t>
            </a:r>
            <a:r>
              <a:rPr lang="en-US" altLang="zh-TW" sz="2800" dirty="0" smtClean="0">
                <a:solidFill>
                  <a:srgbClr val="3366FF"/>
                </a:solidFill>
                <a:ea typeface="ＭＳ Ｐゴシック" pitchFamily="34" charset="-128"/>
              </a:rPr>
              <a:t> </a:t>
            </a:r>
            <a:r>
              <a:rPr lang="en-US" altLang="zh-TW" sz="2800" dirty="0" smtClean="0">
                <a:ea typeface="ＭＳ Ｐゴシック" pitchFamily="34" charset="-128"/>
              </a:rPr>
              <a:t>and</a:t>
            </a:r>
            <a:r>
              <a:rPr lang="en-US" altLang="zh-TW" sz="2800" b="1" dirty="0" smtClean="0">
                <a:solidFill>
                  <a:srgbClr val="FF0000"/>
                </a:solidFill>
                <a:ea typeface="ＭＳ Ｐゴシック" pitchFamily="34" charset="-128"/>
              </a:rPr>
              <a:t> limit</a:t>
            </a:r>
            <a:r>
              <a:rPr lang="en-US" altLang="zh-TW" sz="2800" dirty="0" smtClean="0">
                <a:solidFill>
                  <a:srgbClr val="3366FF"/>
                </a:solidFill>
                <a:ea typeface="ＭＳ Ｐゴシック" pitchFamily="34" charset="-128"/>
              </a:rPr>
              <a:t> </a:t>
            </a:r>
            <a:r>
              <a:rPr lang="en-US" altLang="zh-TW" sz="2800" dirty="0" smtClean="0">
                <a:ea typeface="ＭＳ Ｐゴシック" pitchFamily="34" charset="-128"/>
              </a:rPr>
              <a:t>registers define the </a:t>
            </a:r>
            <a:r>
              <a:rPr lang="en-US" altLang="zh-TW" sz="2800" dirty="0" smtClean="0">
                <a:solidFill>
                  <a:srgbClr val="FF0000"/>
                </a:solidFill>
                <a:ea typeface="ＭＳ Ｐゴシック" pitchFamily="34" charset="-128"/>
              </a:rPr>
              <a:t>logical address space</a:t>
            </a:r>
          </a:p>
        </p:txBody>
      </p:sp>
      <p:pic>
        <p:nvPicPr>
          <p:cNvPr id="7172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00424" y="2280698"/>
            <a:ext cx="3977837" cy="4382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mtClean="0">
                <a:ea typeface="ＭＳ Ｐゴシック" pitchFamily="34" charset="-128"/>
              </a:rPr>
              <a:t>Segmentation Architecture (Cont.)</a:t>
            </a:r>
          </a:p>
        </p:txBody>
      </p:sp>
      <p:sp>
        <p:nvSpPr>
          <p:cNvPr id="522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36600" y="1128713"/>
            <a:ext cx="7942263" cy="4468812"/>
          </a:xfrm>
        </p:spPr>
        <p:txBody>
          <a:bodyPr/>
          <a:lstStyle/>
          <a:p>
            <a:r>
              <a:rPr lang="en-US" altLang="zh-TW" sz="2400" dirty="0" smtClean="0">
                <a:solidFill>
                  <a:srgbClr val="FF0000"/>
                </a:solidFill>
                <a:ea typeface="ＭＳ Ｐゴシック" pitchFamily="34" charset="-128"/>
              </a:rPr>
              <a:t>Protection</a:t>
            </a:r>
          </a:p>
          <a:p>
            <a:pPr lvl="1"/>
            <a:r>
              <a:rPr lang="en-US" altLang="zh-TW" sz="2400" dirty="0" smtClean="0">
                <a:ea typeface="ＭＳ Ｐゴシック" pitchFamily="34" charset="-128"/>
              </a:rPr>
              <a:t>With each entry in segment table associate:</a:t>
            </a:r>
          </a:p>
          <a:p>
            <a:pPr lvl="2"/>
            <a:r>
              <a:rPr lang="en-US" altLang="zh-TW" sz="2400" dirty="0" smtClean="0">
                <a:ea typeface="ＭＳ Ｐゴシック" pitchFamily="34" charset="-128"/>
              </a:rPr>
              <a:t>validation bit = 0 </a:t>
            </a:r>
            <a:r>
              <a:rPr lang="en-US" altLang="zh-TW" sz="2400" dirty="0" smtClean="0">
                <a:ea typeface="ＭＳ Ｐゴシック" pitchFamily="34" charset="-128"/>
                <a:sym typeface="Symbol" pitchFamily="18" charset="2"/>
              </a:rPr>
              <a:t> illegal segment</a:t>
            </a:r>
          </a:p>
          <a:p>
            <a:pPr lvl="2"/>
            <a:r>
              <a:rPr lang="en-US" altLang="zh-TW" sz="2400" dirty="0" smtClean="0">
                <a:ea typeface="ＭＳ Ｐゴシック" pitchFamily="34" charset="-128"/>
                <a:sym typeface="Symbol" pitchFamily="18" charset="2"/>
              </a:rPr>
              <a:t>read/write/execute privileges</a:t>
            </a:r>
          </a:p>
          <a:p>
            <a:r>
              <a:rPr lang="en-US" altLang="zh-TW" sz="2400" dirty="0" smtClean="0">
                <a:solidFill>
                  <a:srgbClr val="FF0000"/>
                </a:solidFill>
                <a:ea typeface="ＭＳ Ｐゴシック" pitchFamily="34" charset="-128"/>
              </a:rPr>
              <a:t>Protection bits associated with segments</a:t>
            </a:r>
            <a:r>
              <a:rPr lang="en-US" altLang="zh-TW" sz="2400" dirty="0" smtClean="0">
                <a:ea typeface="ＭＳ Ｐゴシック" pitchFamily="34" charset="-128"/>
              </a:rPr>
              <a:t>; code sharing occurs at segment level</a:t>
            </a:r>
          </a:p>
          <a:p>
            <a:r>
              <a:rPr lang="en-US" altLang="zh-TW" sz="2400" dirty="0" smtClean="0">
                <a:ea typeface="ＭＳ Ｐゴシック" pitchFamily="34" charset="-128"/>
              </a:rPr>
              <a:t>Since segments vary in length, </a:t>
            </a:r>
            <a:r>
              <a:rPr lang="en-US" altLang="zh-TW" sz="2400" dirty="0" smtClean="0">
                <a:solidFill>
                  <a:srgbClr val="FF0000"/>
                </a:solidFill>
                <a:ea typeface="ＭＳ Ｐゴシック" pitchFamily="34" charset="-128"/>
              </a:rPr>
              <a:t>memory allocation is a dynamic storage-allocation problem</a:t>
            </a:r>
          </a:p>
          <a:p>
            <a:r>
              <a:rPr lang="en-US" altLang="zh-TW" sz="2400" dirty="0" smtClean="0">
                <a:ea typeface="ＭＳ Ｐゴシック" pitchFamily="34" charset="-128"/>
              </a:rPr>
              <a:t>A segmentation example is shown in the following diagram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22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522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pTgt spid="522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522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522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000"/>
                                        <p:tgtEl>
                                          <p:spTgt spid="522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522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227" grpId="0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5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47361" y="1101774"/>
            <a:ext cx="6261977" cy="54272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mtClean="0">
                <a:ea typeface="ＭＳ Ｐゴシック" pitchFamily="34" charset="-128"/>
              </a:rPr>
              <a:t>Example of Segmentation</a:t>
            </a:r>
            <a:endParaRPr lang="en-US" altLang="zh-TW" sz="2400" smtClean="0">
              <a:ea typeface="ＭＳ Ｐゴシック" pitchFamily="34" charset="-128"/>
            </a:endParaRPr>
          </a:p>
        </p:txBody>
      </p:sp>
      <p:grpSp>
        <p:nvGrpSpPr>
          <p:cNvPr id="9" name="群組 8"/>
          <p:cNvGrpSpPr/>
          <p:nvPr/>
        </p:nvGrpSpPr>
        <p:grpSpPr>
          <a:xfrm>
            <a:off x="1860331" y="1529253"/>
            <a:ext cx="5990897" cy="2049519"/>
            <a:chOff x="1860331" y="1529253"/>
            <a:chExt cx="5990897" cy="2049519"/>
          </a:xfrm>
        </p:grpSpPr>
        <p:sp>
          <p:nvSpPr>
            <p:cNvPr id="4" name="橢圓 3"/>
            <p:cNvSpPr/>
            <p:nvPr/>
          </p:nvSpPr>
          <p:spPr bwMode="auto">
            <a:xfrm>
              <a:off x="1860331" y="1529253"/>
              <a:ext cx="1277007" cy="1702676"/>
            </a:xfrm>
            <a:prstGeom prst="ellipse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charset="0"/>
              </a:endParaRPr>
            </a:p>
          </p:txBody>
        </p:sp>
        <p:sp>
          <p:nvSpPr>
            <p:cNvPr id="5" name="橢圓 4"/>
            <p:cNvSpPr/>
            <p:nvPr/>
          </p:nvSpPr>
          <p:spPr bwMode="auto">
            <a:xfrm>
              <a:off x="6096000" y="1902372"/>
              <a:ext cx="1755228" cy="930166"/>
            </a:xfrm>
            <a:prstGeom prst="ellipse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charset="0"/>
              </a:endParaRPr>
            </a:p>
          </p:txBody>
        </p:sp>
        <p:sp>
          <p:nvSpPr>
            <p:cNvPr id="8" name="矩形 7"/>
            <p:cNvSpPr/>
            <p:nvPr/>
          </p:nvSpPr>
          <p:spPr bwMode="auto">
            <a:xfrm>
              <a:off x="4918841" y="3326524"/>
              <a:ext cx="1245476" cy="252248"/>
            </a:xfrm>
            <a:prstGeom prst="rect">
              <a:avLst/>
            </a:pr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2000"/>
                                        <p:tgtEl>
                                          <p:spTgt spid="54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mtClean="0">
                <a:ea typeface="ＭＳ Ｐゴシック" pitchFamily="34" charset="-128"/>
              </a:rPr>
              <a:t>Example: The Intel Pentium</a:t>
            </a:r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90550" y="1066800"/>
            <a:ext cx="8553450" cy="4530725"/>
          </a:xfrm>
        </p:spPr>
        <p:txBody>
          <a:bodyPr/>
          <a:lstStyle/>
          <a:p>
            <a:r>
              <a:rPr lang="en-US" altLang="zh-TW" sz="2400" dirty="0" smtClean="0">
                <a:ea typeface="ＭＳ Ｐゴシック" pitchFamily="34" charset="-128"/>
              </a:rPr>
              <a:t>Supports both </a:t>
            </a:r>
            <a:r>
              <a:rPr lang="en-US" altLang="zh-TW" sz="2400" dirty="0" smtClean="0">
                <a:solidFill>
                  <a:srgbClr val="FF0000"/>
                </a:solidFill>
                <a:ea typeface="ＭＳ Ｐゴシック" pitchFamily="34" charset="-128"/>
              </a:rPr>
              <a:t>segmentation</a:t>
            </a:r>
            <a:r>
              <a:rPr lang="en-US" altLang="zh-TW" sz="2400" dirty="0" smtClean="0">
                <a:ea typeface="ＭＳ Ｐゴシック" pitchFamily="34" charset="-128"/>
              </a:rPr>
              <a:t> and </a:t>
            </a:r>
            <a:r>
              <a:rPr lang="en-US" altLang="zh-TW" sz="2400" dirty="0" smtClean="0">
                <a:solidFill>
                  <a:srgbClr val="FF0000"/>
                </a:solidFill>
                <a:ea typeface="ＭＳ Ｐゴシック" pitchFamily="34" charset="-128"/>
              </a:rPr>
              <a:t>segmentation with paging</a:t>
            </a:r>
          </a:p>
          <a:p>
            <a:r>
              <a:rPr lang="en-US" altLang="zh-TW" sz="2400" dirty="0" smtClean="0">
                <a:ea typeface="ＭＳ Ｐゴシック" pitchFamily="34" charset="-128"/>
              </a:rPr>
              <a:t>CPU generates </a:t>
            </a:r>
            <a:r>
              <a:rPr lang="en-US" altLang="zh-TW" sz="2400" dirty="0" smtClean="0">
                <a:solidFill>
                  <a:srgbClr val="FF0000"/>
                </a:solidFill>
                <a:ea typeface="ＭＳ Ｐゴシック" pitchFamily="34" charset="-128"/>
              </a:rPr>
              <a:t>logical address</a:t>
            </a:r>
          </a:p>
          <a:p>
            <a:pPr lvl="1"/>
            <a:r>
              <a:rPr lang="en-US" altLang="zh-TW" sz="2400" dirty="0" smtClean="0">
                <a:ea typeface="ＭＳ Ｐゴシック" pitchFamily="34" charset="-128"/>
              </a:rPr>
              <a:t>Given to segmentation unit</a:t>
            </a:r>
          </a:p>
          <a:p>
            <a:pPr lvl="2"/>
            <a:r>
              <a:rPr lang="en-US" altLang="zh-TW" sz="2400" dirty="0" smtClean="0">
                <a:ea typeface="ＭＳ Ｐゴシック" pitchFamily="34" charset="-128"/>
              </a:rPr>
              <a:t>Which produces </a:t>
            </a:r>
            <a:r>
              <a:rPr lang="en-US" altLang="zh-TW" sz="2400" dirty="0" smtClean="0">
                <a:solidFill>
                  <a:srgbClr val="FF0000"/>
                </a:solidFill>
                <a:ea typeface="ＭＳ Ｐゴシック" pitchFamily="34" charset="-128"/>
              </a:rPr>
              <a:t>linear addresses </a:t>
            </a:r>
          </a:p>
          <a:p>
            <a:pPr lvl="1"/>
            <a:r>
              <a:rPr lang="en-US" altLang="zh-TW" sz="2400" dirty="0" smtClean="0">
                <a:ea typeface="ＭＳ Ｐゴシック" pitchFamily="34" charset="-128"/>
              </a:rPr>
              <a:t>Linear address given to paging unit</a:t>
            </a:r>
          </a:p>
          <a:p>
            <a:pPr lvl="2"/>
            <a:r>
              <a:rPr lang="en-US" altLang="zh-TW" sz="2400" dirty="0" smtClean="0">
                <a:ea typeface="ＭＳ Ｐゴシック" pitchFamily="34" charset="-128"/>
              </a:rPr>
              <a:t>Which generates physical address in main memory</a:t>
            </a:r>
          </a:p>
          <a:p>
            <a:pPr lvl="2"/>
            <a:r>
              <a:rPr lang="en-US" altLang="zh-TW" sz="2400" dirty="0" smtClean="0">
                <a:ea typeface="ＭＳ Ｐゴシック" pitchFamily="34" charset="-128"/>
              </a:rPr>
              <a:t>Paging units form equivalent of MMU</a:t>
            </a:r>
          </a:p>
          <a:p>
            <a:endParaRPr lang="en-US" altLang="zh-TW" sz="2400" dirty="0" smtClean="0">
              <a:ea typeface="ＭＳ Ｐゴシック" pitchFamily="34" charset="-128"/>
            </a:endParaRPr>
          </a:p>
        </p:txBody>
      </p:sp>
      <p:pic>
        <p:nvPicPr>
          <p:cNvPr id="55300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09394" y="4968602"/>
            <a:ext cx="7983537" cy="1063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52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2" dur="3000"/>
                                        <p:tgtEl>
                                          <p:spTgt spid="55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552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000"/>
                                        <p:tgtEl>
                                          <p:spTgt spid="552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552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1000"/>
                                        <p:tgtEl>
                                          <p:spTgt spid="552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552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1000"/>
                                        <p:tgtEl>
                                          <p:spTgt spid="552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299" grpId="0" uiExpand="1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>
          <a:xfrm>
            <a:off x="1069975" y="198438"/>
            <a:ext cx="7670800" cy="619125"/>
          </a:xfrm>
        </p:spPr>
        <p:txBody>
          <a:bodyPr/>
          <a:lstStyle/>
          <a:p>
            <a:pPr eaLnBrk="1" hangingPunct="1"/>
            <a:r>
              <a:rPr lang="en-US" altLang="zh-TW" sz="3600" smtClean="0">
                <a:ea typeface="ＭＳ Ｐゴシック" pitchFamily="34" charset="-128"/>
              </a:rPr>
              <a:t>Pentium</a:t>
            </a:r>
            <a:r>
              <a:rPr lang="zh-TW" altLang="en-US" sz="3600" smtClean="0">
                <a:ea typeface="ＭＳ Ｐゴシック" pitchFamily="34" charset="-128"/>
              </a:rPr>
              <a:t> </a:t>
            </a:r>
            <a:r>
              <a:rPr lang="en-US" altLang="zh-TW" sz="3600" smtClean="0">
                <a:ea typeface="ＭＳ Ｐゴシック" pitchFamily="34" charset="-128"/>
              </a:rPr>
              <a:t>Segmentation</a:t>
            </a: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590549" y="972204"/>
            <a:ext cx="8332733" cy="4530725"/>
          </a:xfrm>
          <a:prstGeom prst="rect">
            <a:avLst/>
          </a:prstGeom>
        </p:spPr>
        <p:txBody>
          <a:bodyPr/>
          <a:lstStyle/>
          <a:p>
            <a:pPr marL="342900" indent="-342900"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2" charset="2"/>
              <a:buChar char="n"/>
              <a:defRPr/>
            </a:pPr>
            <a:r>
              <a:rPr kumimoji="1" lang="en-US" altLang="zh-TW" sz="2400" b="1" kern="0" dirty="0">
                <a:latin typeface="Candara" pitchFamily="34" charset="0"/>
              </a:rPr>
              <a:t>A segment  is allowed to be </a:t>
            </a:r>
            <a:r>
              <a:rPr kumimoji="1" lang="en-US" altLang="zh-TW" sz="2400" b="1" kern="0" dirty="0">
                <a:solidFill>
                  <a:srgbClr val="FF0000"/>
                </a:solidFill>
                <a:latin typeface="Candara" pitchFamily="34" charset="0"/>
              </a:rPr>
              <a:t>as large as </a:t>
            </a:r>
            <a:r>
              <a:rPr kumimoji="1" lang="en-US" altLang="zh-TW" sz="2400" b="1" kern="0" dirty="0" smtClean="0">
                <a:solidFill>
                  <a:srgbClr val="FF0000"/>
                </a:solidFill>
                <a:latin typeface="Candara" pitchFamily="34" charset="0"/>
              </a:rPr>
              <a:t>4GB (32 bits)</a:t>
            </a:r>
            <a:r>
              <a:rPr kumimoji="1" lang="en-US" altLang="zh-TW" sz="2400" b="1" kern="0" dirty="0" smtClean="0">
                <a:latin typeface="Candara" pitchFamily="34" charset="0"/>
              </a:rPr>
              <a:t>, </a:t>
            </a:r>
            <a:r>
              <a:rPr kumimoji="1" lang="en-US" altLang="zh-TW" sz="2400" b="1" kern="0" dirty="0">
                <a:latin typeface="Candara" pitchFamily="34" charset="0"/>
              </a:rPr>
              <a:t>and the maximum number of  segments per process is </a:t>
            </a:r>
            <a:r>
              <a:rPr kumimoji="1" lang="en-US" altLang="zh-TW" sz="2400" b="1" kern="0" dirty="0">
                <a:solidFill>
                  <a:srgbClr val="FF0000"/>
                </a:solidFill>
                <a:latin typeface="Candara" pitchFamily="34" charset="0"/>
              </a:rPr>
              <a:t>16K</a:t>
            </a:r>
            <a:r>
              <a:rPr kumimoji="1" lang="en-US" altLang="zh-TW" sz="2400" b="1" kern="0" dirty="0">
                <a:latin typeface="Candara" pitchFamily="34" charset="0"/>
              </a:rPr>
              <a:t>.</a:t>
            </a:r>
          </a:p>
          <a:p>
            <a:pPr marL="342900" indent="-342900"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2" charset="2"/>
              <a:buChar char="n"/>
              <a:defRPr/>
            </a:pPr>
            <a:r>
              <a:rPr kumimoji="1" lang="en-US" altLang="zh-TW" sz="2400" b="1" kern="0" dirty="0">
                <a:latin typeface="Candara" pitchFamily="34" charset="0"/>
              </a:rPr>
              <a:t>The logical address space is divided into </a:t>
            </a:r>
            <a:r>
              <a:rPr kumimoji="1" lang="en-US" altLang="zh-TW" sz="2400" b="1" kern="0" dirty="0">
                <a:solidFill>
                  <a:srgbClr val="FF0000"/>
                </a:solidFill>
                <a:latin typeface="Candara" pitchFamily="34" charset="0"/>
              </a:rPr>
              <a:t>two partitions</a:t>
            </a:r>
            <a:r>
              <a:rPr kumimoji="1" lang="en-US" altLang="zh-TW" sz="2400" b="1" kern="0" dirty="0">
                <a:latin typeface="Candara" pitchFamily="34" charset="0"/>
              </a:rPr>
              <a:t>: </a:t>
            </a:r>
            <a:endParaRPr kumimoji="1" lang="en-US" altLang="zh-TW" sz="2400" b="1" kern="0" dirty="0" smtClean="0">
              <a:latin typeface="Candara" pitchFamily="34" charset="0"/>
            </a:endParaRPr>
          </a:p>
          <a:p>
            <a:pPr marL="800100" lvl="1" indent="-342900"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2" charset="2"/>
              <a:buChar char="n"/>
              <a:defRPr/>
            </a:pPr>
            <a:r>
              <a:rPr kumimoji="1" lang="en-US" altLang="zh-TW" sz="2400" b="1" kern="0" dirty="0" smtClean="0">
                <a:latin typeface="Candara" pitchFamily="34" charset="0"/>
              </a:rPr>
              <a:t>The </a:t>
            </a:r>
            <a:r>
              <a:rPr kumimoji="1" lang="en-US" altLang="zh-TW" sz="2400" b="1" kern="0" dirty="0">
                <a:latin typeface="Candara" pitchFamily="34" charset="0"/>
              </a:rPr>
              <a:t>first partition up to </a:t>
            </a:r>
            <a:r>
              <a:rPr kumimoji="1" lang="en-US" altLang="zh-TW" sz="2400" b="1" kern="0" dirty="0">
                <a:solidFill>
                  <a:srgbClr val="FF0000"/>
                </a:solidFill>
                <a:latin typeface="Candara" pitchFamily="34" charset="0"/>
              </a:rPr>
              <a:t>8K segments </a:t>
            </a:r>
            <a:r>
              <a:rPr kumimoji="1" lang="en-US" altLang="zh-TW" sz="2400" b="1" kern="0" dirty="0">
                <a:latin typeface="Candara" pitchFamily="34" charset="0"/>
              </a:rPr>
              <a:t>that are private to that process. </a:t>
            </a:r>
            <a:endParaRPr kumimoji="1" lang="en-US" altLang="zh-TW" sz="2400" b="1" kern="0" dirty="0" smtClean="0">
              <a:latin typeface="Candara" pitchFamily="34" charset="0"/>
            </a:endParaRPr>
          </a:p>
          <a:p>
            <a:pPr marL="800100" lvl="1" indent="-342900"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2" charset="2"/>
              <a:buChar char="n"/>
              <a:defRPr/>
            </a:pPr>
            <a:r>
              <a:rPr kumimoji="1" lang="en-US" altLang="zh-TW" sz="2400" b="1" kern="0" dirty="0" smtClean="0">
                <a:latin typeface="Candara" pitchFamily="34" charset="0"/>
              </a:rPr>
              <a:t>The </a:t>
            </a:r>
            <a:r>
              <a:rPr kumimoji="1" lang="en-US" altLang="zh-TW" sz="2400" b="1" kern="0" dirty="0">
                <a:latin typeface="Candara" pitchFamily="34" charset="0"/>
              </a:rPr>
              <a:t>2</a:t>
            </a:r>
            <a:r>
              <a:rPr kumimoji="1" lang="en-US" altLang="zh-TW" sz="2400" b="1" kern="0" baseline="30000" dirty="0">
                <a:latin typeface="Candara" pitchFamily="34" charset="0"/>
              </a:rPr>
              <a:t>nd</a:t>
            </a:r>
            <a:r>
              <a:rPr kumimoji="1" lang="en-US" altLang="zh-TW" sz="2400" b="1" kern="0" dirty="0">
                <a:latin typeface="Candara" pitchFamily="34" charset="0"/>
              </a:rPr>
              <a:t> partition up to </a:t>
            </a:r>
            <a:r>
              <a:rPr kumimoji="1" lang="en-US" altLang="zh-TW" sz="2400" b="1" kern="0" dirty="0">
                <a:solidFill>
                  <a:srgbClr val="FF0000"/>
                </a:solidFill>
                <a:latin typeface="Candara" pitchFamily="34" charset="0"/>
              </a:rPr>
              <a:t>8K </a:t>
            </a:r>
            <a:r>
              <a:rPr kumimoji="1" lang="en-US" altLang="zh-TW" sz="2400" b="1" kern="0" dirty="0" smtClean="0">
                <a:solidFill>
                  <a:srgbClr val="FF0000"/>
                </a:solidFill>
                <a:latin typeface="Candara" pitchFamily="34" charset="0"/>
              </a:rPr>
              <a:t>segments </a:t>
            </a:r>
            <a:r>
              <a:rPr kumimoji="1" lang="en-US" altLang="zh-TW" sz="2400" b="1" kern="0" dirty="0" smtClean="0">
                <a:latin typeface="Candara" pitchFamily="34" charset="0"/>
              </a:rPr>
              <a:t>that </a:t>
            </a:r>
            <a:r>
              <a:rPr kumimoji="1" lang="en-US" altLang="zh-TW" sz="2400" b="1" kern="0" dirty="0">
                <a:latin typeface="Candara" pitchFamily="34" charset="0"/>
              </a:rPr>
              <a:t>are shared among all processes.</a:t>
            </a:r>
          </a:p>
          <a:p>
            <a:pPr marL="342900" indent="-342900"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2" charset="2"/>
              <a:buChar char="n"/>
              <a:defRPr/>
            </a:pPr>
            <a:r>
              <a:rPr kumimoji="1" lang="en-US" altLang="zh-TW" sz="2400" b="1" kern="0" dirty="0">
                <a:solidFill>
                  <a:srgbClr val="FF0000"/>
                </a:solidFill>
                <a:latin typeface="Candara" pitchFamily="34" charset="0"/>
              </a:rPr>
              <a:t>Local Descriptor Table (LDT): </a:t>
            </a:r>
            <a:r>
              <a:rPr kumimoji="1" lang="en-US" altLang="zh-TW" sz="2400" b="1" kern="0" dirty="0">
                <a:latin typeface="Candara" pitchFamily="34" charset="0"/>
              </a:rPr>
              <a:t>Information about the 1</a:t>
            </a:r>
            <a:r>
              <a:rPr kumimoji="1" lang="en-US" altLang="zh-TW" sz="2400" b="1" kern="0" baseline="30000" dirty="0">
                <a:latin typeface="Candara" pitchFamily="34" charset="0"/>
              </a:rPr>
              <a:t>st</a:t>
            </a:r>
            <a:r>
              <a:rPr kumimoji="1" lang="en-US" altLang="zh-TW" sz="2400" b="1" kern="0" dirty="0">
                <a:latin typeface="Candara" pitchFamily="34" charset="0"/>
              </a:rPr>
              <a:t> partition</a:t>
            </a:r>
          </a:p>
          <a:p>
            <a:pPr marL="342900" indent="-342900"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2" charset="2"/>
              <a:buChar char="n"/>
              <a:defRPr/>
            </a:pPr>
            <a:r>
              <a:rPr kumimoji="1" lang="en-US" altLang="zh-TW" sz="2400" b="1" kern="0" dirty="0">
                <a:solidFill>
                  <a:srgbClr val="FF0000"/>
                </a:solidFill>
                <a:latin typeface="Candara" pitchFamily="34" charset="0"/>
              </a:rPr>
              <a:t>Global Descriptor Table (GDT): </a:t>
            </a:r>
            <a:r>
              <a:rPr kumimoji="1" lang="en-US" altLang="zh-TW" sz="2400" b="1" kern="0" dirty="0">
                <a:latin typeface="Candara" pitchFamily="34" charset="0"/>
              </a:rPr>
              <a:t>Information about the 2</a:t>
            </a:r>
            <a:r>
              <a:rPr kumimoji="1" lang="en-US" altLang="zh-TW" sz="2400" b="1" kern="0" baseline="30000" dirty="0">
                <a:latin typeface="Candara" pitchFamily="34" charset="0"/>
              </a:rPr>
              <a:t>nd</a:t>
            </a:r>
            <a:r>
              <a:rPr kumimoji="1" lang="en-US" altLang="zh-TW" sz="2400" b="1" kern="0" dirty="0">
                <a:latin typeface="Candara" pitchFamily="34" charset="0"/>
              </a:rPr>
              <a:t> partition.</a:t>
            </a:r>
          </a:p>
          <a:p>
            <a:pPr marL="342900" indent="-342900"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2" charset="2"/>
              <a:buChar char="n"/>
              <a:defRPr/>
            </a:pPr>
            <a:r>
              <a:rPr kumimoji="1" lang="en-US" altLang="zh-TW" sz="2400" b="1" kern="0" dirty="0">
                <a:latin typeface="Candara" pitchFamily="34" charset="0"/>
              </a:rPr>
              <a:t>Each entry of LDT and GDT is an </a:t>
            </a:r>
            <a:r>
              <a:rPr kumimoji="1" lang="en-US" altLang="zh-TW" sz="2400" b="1" kern="0" dirty="0">
                <a:solidFill>
                  <a:srgbClr val="FF0000"/>
                </a:solidFill>
                <a:latin typeface="Candara" pitchFamily="34" charset="0"/>
              </a:rPr>
              <a:t>8-byte descriptor </a:t>
            </a:r>
            <a:r>
              <a:rPr kumimoji="1" lang="en-US" altLang="zh-TW" sz="2400" b="1" kern="0" dirty="0">
                <a:latin typeface="Candara" pitchFamily="34" charset="0"/>
              </a:rPr>
              <a:t>of a particular segment.</a:t>
            </a:r>
          </a:p>
          <a:p>
            <a:pPr marL="342900" indent="-342900"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2" charset="2"/>
              <a:buChar char="n"/>
              <a:defRPr/>
            </a:pPr>
            <a:endParaRPr kumimoji="1" lang="en-US" altLang="zh-TW" sz="2400" b="1" kern="0" dirty="0">
              <a:latin typeface="Candara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title"/>
          </p:nvPr>
        </p:nvSpPr>
        <p:spPr>
          <a:xfrm>
            <a:off x="1069975" y="198438"/>
            <a:ext cx="7670800" cy="619125"/>
          </a:xfrm>
        </p:spPr>
        <p:txBody>
          <a:bodyPr/>
          <a:lstStyle/>
          <a:p>
            <a:pPr eaLnBrk="1" hangingPunct="1"/>
            <a:r>
              <a:rPr lang="en-US" altLang="zh-TW" sz="3600" smtClean="0">
                <a:ea typeface="ＭＳ Ｐゴシック" pitchFamily="34" charset="-128"/>
              </a:rPr>
              <a:t>Pentium</a:t>
            </a:r>
            <a:r>
              <a:rPr lang="zh-TW" altLang="en-US" sz="3600" smtClean="0">
                <a:ea typeface="ＭＳ Ｐゴシック" pitchFamily="34" charset="-128"/>
              </a:rPr>
              <a:t> </a:t>
            </a:r>
            <a:r>
              <a:rPr lang="en-US" altLang="zh-TW" sz="3600" smtClean="0">
                <a:ea typeface="ＭＳ Ｐゴシック" pitchFamily="34" charset="-128"/>
              </a:rPr>
              <a:t>Segmentation</a:t>
            </a: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590550" y="1066800"/>
            <a:ext cx="8248650" cy="4530725"/>
          </a:xfrm>
          <a:prstGeom prst="rect">
            <a:avLst/>
          </a:prstGeom>
        </p:spPr>
        <p:txBody>
          <a:bodyPr/>
          <a:lstStyle/>
          <a:p>
            <a:pPr marL="342900" indent="-342900"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2" charset="2"/>
              <a:buChar char="n"/>
              <a:defRPr/>
            </a:pPr>
            <a:r>
              <a:rPr kumimoji="1" lang="en-US" altLang="zh-TW" sz="2800" b="1" kern="0" dirty="0">
                <a:latin typeface="Candara" pitchFamily="34" charset="0"/>
              </a:rPr>
              <a:t>The logical address is a pair </a:t>
            </a:r>
            <a:r>
              <a:rPr kumimoji="1" lang="en-US" altLang="zh-TW" sz="2800" b="1" kern="0" dirty="0">
                <a:solidFill>
                  <a:srgbClr val="FF0000"/>
                </a:solidFill>
                <a:latin typeface="Candara" pitchFamily="34" charset="0"/>
              </a:rPr>
              <a:t>(selector, offset), </a:t>
            </a:r>
            <a:r>
              <a:rPr kumimoji="1" lang="en-US" altLang="zh-TW" sz="2800" b="1" kern="0" dirty="0">
                <a:latin typeface="Candara" pitchFamily="34" charset="0"/>
              </a:rPr>
              <a:t>where the </a:t>
            </a:r>
            <a:r>
              <a:rPr kumimoji="1" lang="en-US" altLang="zh-TW" sz="2800" b="1" kern="0" dirty="0">
                <a:solidFill>
                  <a:srgbClr val="FF0000"/>
                </a:solidFill>
                <a:latin typeface="Candara" pitchFamily="34" charset="0"/>
              </a:rPr>
              <a:t>selector</a:t>
            </a:r>
            <a:r>
              <a:rPr kumimoji="1" lang="en-US" altLang="zh-TW" sz="2800" b="1" kern="0" dirty="0">
                <a:latin typeface="Candara" pitchFamily="34" charset="0"/>
              </a:rPr>
              <a:t> is a 16-bit number and offset is a 32-bit number</a:t>
            </a:r>
            <a:r>
              <a:rPr kumimoji="1" lang="en-US" altLang="zh-TW" sz="2800" b="1" kern="0" dirty="0" smtClean="0">
                <a:latin typeface="Candara" pitchFamily="34" charset="0"/>
              </a:rPr>
              <a:t>:</a:t>
            </a:r>
            <a:endParaRPr kumimoji="1" lang="en-US" altLang="zh-TW" sz="2800" b="1" kern="0" dirty="0">
              <a:latin typeface="Candara" pitchFamily="34" charset="0"/>
            </a:endParaRPr>
          </a:p>
          <a:p>
            <a:pPr marL="342900" indent="-342900"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2" charset="2"/>
              <a:buChar char="n"/>
              <a:defRPr/>
            </a:pPr>
            <a:endParaRPr kumimoji="1" lang="en-US" altLang="zh-TW" sz="2800" b="1" kern="0" dirty="0">
              <a:latin typeface="Candara" pitchFamily="34" charset="0"/>
            </a:endParaRPr>
          </a:p>
          <a:p>
            <a:pPr marL="342900" indent="-342900"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2" charset="2"/>
              <a:buChar char="n"/>
              <a:defRPr/>
            </a:pPr>
            <a:endParaRPr kumimoji="1" lang="en-US" altLang="zh-TW" sz="2800" b="1" kern="0" dirty="0">
              <a:latin typeface="Candara" pitchFamily="34" charset="0"/>
            </a:endParaRPr>
          </a:p>
          <a:p>
            <a:pPr marL="342900" indent="-342900"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2" charset="2"/>
              <a:buChar char="n"/>
              <a:defRPr/>
            </a:pPr>
            <a:r>
              <a:rPr kumimoji="1" lang="en-US" altLang="zh-TW" sz="2800" b="1" kern="0" dirty="0">
                <a:latin typeface="Candara" pitchFamily="34" charset="0"/>
              </a:rPr>
              <a:t>The machine has </a:t>
            </a:r>
            <a:r>
              <a:rPr kumimoji="1" lang="en-US" altLang="zh-TW" sz="2800" b="1" kern="0" dirty="0">
                <a:solidFill>
                  <a:srgbClr val="FF0000"/>
                </a:solidFill>
                <a:latin typeface="Candara" pitchFamily="34" charset="0"/>
              </a:rPr>
              <a:t>six segment registers</a:t>
            </a:r>
            <a:r>
              <a:rPr kumimoji="1" lang="en-US" altLang="zh-TW" sz="2800" b="1" kern="0" dirty="0">
                <a:latin typeface="Candara" pitchFamily="34" charset="0"/>
              </a:rPr>
              <a:t>, allowing six segments to be addressed at any one time by a process.</a:t>
            </a:r>
          </a:p>
          <a:p>
            <a:pPr marL="342900" indent="-342900"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2" charset="2"/>
              <a:buChar char="n"/>
              <a:defRPr/>
            </a:pPr>
            <a:r>
              <a:rPr kumimoji="1" lang="en-US" altLang="zh-TW" sz="2800" b="1" kern="0" dirty="0">
                <a:latin typeface="Candara" pitchFamily="34" charset="0"/>
              </a:rPr>
              <a:t>The </a:t>
            </a:r>
            <a:r>
              <a:rPr kumimoji="1" lang="en-US" altLang="zh-TW" sz="2800" b="1" kern="0" dirty="0">
                <a:solidFill>
                  <a:srgbClr val="FF0000"/>
                </a:solidFill>
                <a:latin typeface="Candara" pitchFamily="34" charset="0"/>
              </a:rPr>
              <a:t>linear address is 32 bits long </a:t>
            </a:r>
            <a:r>
              <a:rPr kumimoji="1" lang="en-US" altLang="zh-TW" sz="2800" b="1" kern="0" dirty="0">
                <a:latin typeface="Candara" pitchFamily="34" charset="0"/>
              </a:rPr>
              <a:t>and is formed as follows.</a:t>
            </a:r>
          </a:p>
          <a:p>
            <a:pPr marL="342900" indent="-342900"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2" charset="2"/>
              <a:buChar char="n"/>
              <a:defRPr/>
            </a:pPr>
            <a:endParaRPr kumimoji="1" lang="en-US" altLang="zh-TW" sz="2800" b="1" kern="0" dirty="0">
              <a:latin typeface="Candara" pitchFamily="34" charset="0"/>
            </a:endParaRPr>
          </a:p>
          <a:p>
            <a:pPr marL="342900" indent="-342900"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2" charset="2"/>
              <a:buChar char="n"/>
              <a:defRPr/>
            </a:pPr>
            <a:endParaRPr kumimoji="1" lang="en-US" altLang="zh-TW" sz="2800" b="1" kern="0" dirty="0">
              <a:latin typeface="Candara" pitchFamily="34" charset="0"/>
            </a:endParaRPr>
          </a:p>
          <a:p>
            <a:pPr marL="342900" indent="-342900"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2" charset="2"/>
              <a:buChar char="n"/>
              <a:defRPr/>
            </a:pPr>
            <a:endParaRPr kumimoji="1" lang="en-US" altLang="zh-TW" sz="2800" b="1" kern="0" dirty="0">
              <a:latin typeface="Candara" pitchFamily="34" charset="0"/>
            </a:endParaRPr>
          </a:p>
        </p:txBody>
      </p:sp>
      <p:sp>
        <p:nvSpPr>
          <p:cNvPr id="57348" name="矩形 3"/>
          <p:cNvSpPr>
            <a:spLocks noChangeArrowheads="1"/>
          </p:cNvSpPr>
          <p:nvPr/>
        </p:nvSpPr>
        <p:spPr bwMode="auto">
          <a:xfrm>
            <a:off x="2447612" y="2750436"/>
            <a:ext cx="4057650" cy="438150"/>
          </a:xfrm>
          <a:prstGeom prst="rect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/>
          <a:lstStyle/>
          <a:p>
            <a:r>
              <a:rPr lang="zh-TW" altLang="en-US" sz="2400" dirty="0"/>
              <a:t>       </a:t>
            </a:r>
            <a:r>
              <a:rPr lang="en-US" altLang="zh-TW" sz="2400" dirty="0"/>
              <a:t>s</a:t>
            </a:r>
            <a:r>
              <a:rPr lang="zh-TW" altLang="en-US" sz="2400" dirty="0"/>
              <a:t>              </a:t>
            </a:r>
            <a:r>
              <a:rPr lang="en-US" altLang="zh-TW" sz="2400" dirty="0"/>
              <a:t>g      p</a:t>
            </a:r>
          </a:p>
          <a:p>
            <a:r>
              <a:rPr lang="en-US" altLang="zh-TW" sz="2400" dirty="0"/>
              <a:t>      13              1     2</a:t>
            </a:r>
            <a:endParaRPr lang="zh-TW" altLang="en-US" sz="2400" dirty="0"/>
          </a:p>
        </p:txBody>
      </p:sp>
      <p:cxnSp>
        <p:nvCxnSpPr>
          <p:cNvPr id="57349" name="直線接點 6"/>
          <p:cNvCxnSpPr>
            <a:cxnSpLocks noChangeShapeType="1"/>
          </p:cNvCxnSpPr>
          <p:nvPr/>
        </p:nvCxnSpPr>
        <p:spPr bwMode="auto">
          <a:xfrm rot="5400000">
            <a:off x="4543112" y="2979036"/>
            <a:ext cx="476250" cy="1905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57350" name="直線接點 9"/>
          <p:cNvCxnSpPr>
            <a:cxnSpLocks noChangeShapeType="1"/>
          </p:cNvCxnSpPr>
          <p:nvPr/>
        </p:nvCxnSpPr>
        <p:spPr bwMode="auto">
          <a:xfrm rot="5400000">
            <a:off x="5133662" y="2979036"/>
            <a:ext cx="476250" cy="1905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7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7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57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348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mtClean="0">
                <a:ea typeface="ＭＳ Ｐゴシック" pitchFamily="34" charset="-128"/>
              </a:rPr>
              <a:t>Intel Pentium Segmentation</a:t>
            </a:r>
          </a:p>
        </p:txBody>
      </p:sp>
      <p:pic>
        <p:nvPicPr>
          <p:cNvPr id="58371" name="Picture 3"/>
          <p:cNvPicPr>
            <a:picLocks noChangeAspect="1" noChangeArrowheads="1"/>
          </p:cNvPicPr>
          <p:nvPr/>
        </p:nvPicPr>
        <p:blipFill>
          <a:blip r:embed="rId3"/>
          <a:srcRect l="665" t="9654" r="665" b="10266"/>
          <a:stretch>
            <a:fillRect/>
          </a:stretch>
        </p:blipFill>
        <p:spPr bwMode="auto">
          <a:xfrm>
            <a:off x="828675" y="1847850"/>
            <a:ext cx="7378700" cy="4491038"/>
          </a:xfrm>
          <a:prstGeom prst="rect">
            <a:avLst/>
          </a:prstGeom>
          <a:noFill/>
          <a:ln w="38100" cmpd="dbl">
            <a:noFill/>
            <a:miter lim="800000"/>
            <a:headEnd/>
            <a:tailEnd/>
          </a:ln>
        </p:spPr>
      </p:pic>
      <p:sp>
        <p:nvSpPr>
          <p:cNvPr id="58372" name="文字方塊 3"/>
          <p:cNvSpPr txBox="1">
            <a:spLocks noChangeArrowheads="1"/>
          </p:cNvSpPr>
          <p:nvPr/>
        </p:nvSpPr>
        <p:spPr bwMode="auto">
          <a:xfrm>
            <a:off x="3219450" y="1371600"/>
            <a:ext cx="344170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TW" sz="2000" b="1"/>
              <a:t>16                             32</a:t>
            </a:r>
            <a:endParaRPr lang="zh-TW" altLang="en-US" sz="2000" b="1"/>
          </a:p>
        </p:txBody>
      </p:sp>
      <p:sp>
        <p:nvSpPr>
          <p:cNvPr id="58373" name="文字方塊 4"/>
          <p:cNvSpPr txBox="1">
            <a:spLocks noChangeArrowheads="1"/>
          </p:cNvSpPr>
          <p:nvPr/>
        </p:nvSpPr>
        <p:spPr bwMode="auto">
          <a:xfrm>
            <a:off x="3162300" y="5543550"/>
            <a:ext cx="347663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TW" b="1"/>
              <a:t>8</a:t>
            </a:r>
            <a:endParaRPr lang="zh-TW" altLang="en-US" b="1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title"/>
          </p:nvPr>
        </p:nvSpPr>
        <p:spPr>
          <a:xfrm>
            <a:off x="1069975" y="198438"/>
            <a:ext cx="7670800" cy="619125"/>
          </a:xfrm>
        </p:spPr>
        <p:txBody>
          <a:bodyPr/>
          <a:lstStyle/>
          <a:p>
            <a:pPr eaLnBrk="1" hangingPunct="1"/>
            <a:r>
              <a:rPr lang="en-US" altLang="zh-TW" sz="4000" smtClean="0">
                <a:ea typeface="ＭＳ Ｐゴシック" pitchFamily="34" charset="-128"/>
              </a:rPr>
              <a:t>Pentium Paging</a:t>
            </a:r>
          </a:p>
        </p:txBody>
      </p:sp>
      <p:pic>
        <p:nvPicPr>
          <p:cNvPr id="59395" name="Picture 4"/>
          <p:cNvPicPr>
            <a:picLocks noChangeAspect="1" noChangeArrowheads="1"/>
          </p:cNvPicPr>
          <p:nvPr/>
        </p:nvPicPr>
        <p:blipFill>
          <a:blip r:embed="rId3"/>
          <a:srcRect l="638" t="35571" r="661" b="35571"/>
          <a:stretch>
            <a:fillRect/>
          </a:stretch>
        </p:blipFill>
        <p:spPr bwMode="auto">
          <a:xfrm>
            <a:off x="1403187" y="2690977"/>
            <a:ext cx="6786562" cy="1487488"/>
          </a:xfrm>
          <a:prstGeom prst="rect">
            <a:avLst/>
          </a:prstGeom>
          <a:noFill/>
          <a:ln w="38100" cmpd="dbl">
            <a:noFill/>
            <a:miter lim="800000"/>
            <a:headEnd/>
            <a:tailEnd/>
          </a:ln>
        </p:spPr>
      </p:pic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637848" y="1003736"/>
            <a:ext cx="8134350" cy="4530725"/>
          </a:xfrm>
          <a:prstGeom prst="rect">
            <a:avLst/>
          </a:prstGeom>
        </p:spPr>
        <p:txBody>
          <a:bodyPr/>
          <a:lstStyle/>
          <a:p>
            <a:pPr marL="342900" indent="-342900"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2" charset="2"/>
              <a:buChar char="n"/>
              <a:defRPr/>
            </a:pPr>
            <a:r>
              <a:rPr kumimoji="1" lang="en-US" altLang="zh-TW" sz="2800" b="1" kern="0" dirty="0">
                <a:latin typeface="Candara" pitchFamily="34" charset="0"/>
              </a:rPr>
              <a:t>A page is allowed to be as 4kB or 4MB.</a:t>
            </a:r>
          </a:p>
          <a:p>
            <a:pPr marL="342900" indent="-342900"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2" charset="2"/>
              <a:buChar char="n"/>
              <a:defRPr/>
            </a:pPr>
            <a:r>
              <a:rPr kumimoji="1" lang="en-US" altLang="zh-TW" sz="2800" b="1" kern="0" dirty="0">
                <a:latin typeface="Candara" pitchFamily="34" charset="0"/>
              </a:rPr>
              <a:t>For 4-KB pages, a two level paging scheme is used (32-bit linear address)</a:t>
            </a:r>
          </a:p>
          <a:p>
            <a:pPr marL="342900" indent="-342900"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2" charset="2"/>
              <a:buChar char="n"/>
              <a:defRPr/>
            </a:pPr>
            <a:endParaRPr kumimoji="1" lang="en-US" altLang="zh-TW" sz="2800" b="1" kern="0" dirty="0">
              <a:latin typeface="Candara" pitchFamily="34" charset="0"/>
            </a:endParaRPr>
          </a:p>
          <a:p>
            <a:pPr marL="342900" indent="-342900"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2" charset="2"/>
              <a:buChar char="n"/>
              <a:defRPr/>
            </a:pPr>
            <a:endParaRPr kumimoji="1" lang="en-US" altLang="zh-TW" sz="2800" b="1" kern="0" dirty="0">
              <a:latin typeface="Candara" pitchFamily="34" charset="0"/>
            </a:endParaRPr>
          </a:p>
          <a:p>
            <a:pPr marL="342900" indent="-342900"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2" charset="2"/>
              <a:buChar char="n"/>
              <a:defRPr/>
            </a:pPr>
            <a:endParaRPr kumimoji="1" lang="en-US" altLang="zh-TW" sz="2800" b="1" kern="0" dirty="0">
              <a:latin typeface="Candara" pitchFamily="34" charset="0"/>
            </a:endParaRPr>
          </a:p>
          <a:p>
            <a:pPr marL="342900" indent="-342900"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2" charset="2"/>
              <a:buChar char="n"/>
              <a:defRPr/>
            </a:pPr>
            <a:r>
              <a:rPr kumimoji="1" lang="en-US" altLang="zh-TW" sz="2800" b="1" kern="0" dirty="0">
                <a:latin typeface="Candara" pitchFamily="34" charset="0"/>
              </a:rPr>
              <a:t>The address-translation scheme is shown as follows.</a:t>
            </a:r>
          </a:p>
          <a:p>
            <a:pPr marL="800100" lvl="1" indent="-342900"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2" charset="2"/>
              <a:buChar char="n"/>
              <a:defRPr/>
            </a:pPr>
            <a:r>
              <a:rPr kumimoji="1" lang="en-US" altLang="zh-TW" sz="2800" b="1" kern="0" dirty="0">
                <a:solidFill>
                  <a:srgbClr val="FF0000"/>
                </a:solidFill>
                <a:latin typeface="Candara" pitchFamily="34" charset="0"/>
              </a:rPr>
              <a:t>Page directory</a:t>
            </a:r>
          </a:p>
          <a:p>
            <a:pPr marL="800100" lvl="1" indent="-342900"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2" charset="2"/>
              <a:buChar char="n"/>
              <a:defRPr/>
            </a:pPr>
            <a:r>
              <a:rPr kumimoji="1" lang="en-US" altLang="zh-TW" sz="2800" b="1" kern="0" dirty="0">
                <a:solidFill>
                  <a:srgbClr val="FF0000"/>
                </a:solidFill>
                <a:latin typeface="Candara" pitchFamily="34" charset="0"/>
              </a:rPr>
              <a:t>Page size flag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" dur="500"/>
                                        <p:tgtEl>
                                          <p:spTgt spid="59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0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0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mtClean="0">
                <a:ea typeface="ＭＳ Ｐゴシック" pitchFamily="34" charset="-128"/>
              </a:rPr>
              <a:t>Pentium Paging Architecture</a:t>
            </a:r>
          </a:p>
        </p:txBody>
      </p:sp>
      <p:pic>
        <p:nvPicPr>
          <p:cNvPr id="60419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75512" y="946236"/>
            <a:ext cx="5771219" cy="56298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9" name="群組 8"/>
          <p:cNvGrpSpPr/>
          <p:nvPr/>
        </p:nvGrpSpPr>
        <p:grpSpPr>
          <a:xfrm>
            <a:off x="2333297" y="2012733"/>
            <a:ext cx="5002925" cy="2590798"/>
            <a:chOff x="2333297" y="2012733"/>
            <a:chExt cx="5002925" cy="2590798"/>
          </a:xfrm>
        </p:grpSpPr>
        <p:sp>
          <p:nvSpPr>
            <p:cNvPr id="4" name="矩形 3"/>
            <p:cNvSpPr/>
            <p:nvPr/>
          </p:nvSpPr>
          <p:spPr bwMode="auto">
            <a:xfrm>
              <a:off x="2333297" y="2916622"/>
              <a:ext cx="1403131" cy="1686909"/>
            </a:xfrm>
            <a:prstGeom prst="rect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charset="0"/>
              </a:endParaRPr>
            </a:p>
          </p:txBody>
        </p:sp>
        <p:sp>
          <p:nvSpPr>
            <p:cNvPr id="7" name="矩形 6"/>
            <p:cNvSpPr/>
            <p:nvPr/>
          </p:nvSpPr>
          <p:spPr bwMode="auto">
            <a:xfrm>
              <a:off x="4219904" y="2012733"/>
              <a:ext cx="1403131" cy="1660634"/>
            </a:xfrm>
            <a:prstGeom prst="rect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charset="0"/>
              </a:endParaRPr>
            </a:p>
          </p:txBody>
        </p:sp>
        <p:sp>
          <p:nvSpPr>
            <p:cNvPr id="8" name="矩形 7"/>
            <p:cNvSpPr/>
            <p:nvPr/>
          </p:nvSpPr>
          <p:spPr bwMode="auto">
            <a:xfrm>
              <a:off x="5933091" y="2023244"/>
              <a:ext cx="1403131" cy="1660634"/>
            </a:xfrm>
            <a:prstGeom prst="rect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charset="0"/>
              </a:endParaRPr>
            </a:p>
          </p:txBody>
        </p:sp>
      </p:grpSp>
      <p:grpSp>
        <p:nvGrpSpPr>
          <p:cNvPr id="11" name="群組 10"/>
          <p:cNvGrpSpPr/>
          <p:nvPr/>
        </p:nvGrpSpPr>
        <p:grpSpPr>
          <a:xfrm>
            <a:off x="2328041" y="2927133"/>
            <a:ext cx="4997671" cy="2664370"/>
            <a:chOff x="2328041" y="2927133"/>
            <a:chExt cx="4997671" cy="2664370"/>
          </a:xfrm>
        </p:grpSpPr>
        <p:sp>
          <p:nvSpPr>
            <p:cNvPr id="6" name="矩形 5"/>
            <p:cNvSpPr/>
            <p:nvPr/>
          </p:nvSpPr>
          <p:spPr bwMode="auto">
            <a:xfrm>
              <a:off x="2328041" y="2927133"/>
              <a:ext cx="1392622" cy="1676398"/>
            </a:xfrm>
            <a:prstGeom prst="rect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charset="0"/>
              </a:endParaRPr>
            </a:p>
          </p:txBody>
        </p:sp>
        <p:sp>
          <p:nvSpPr>
            <p:cNvPr id="10" name="矩形 9"/>
            <p:cNvSpPr/>
            <p:nvPr/>
          </p:nvSpPr>
          <p:spPr bwMode="auto">
            <a:xfrm>
              <a:off x="5933090" y="3915105"/>
              <a:ext cx="1392622" cy="1676398"/>
            </a:xfrm>
            <a:prstGeom prst="rect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title"/>
          </p:nvPr>
        </p:nvSpPr>
        <p:spPr>
          <a:xfrm>
            <a:off x="1069975" y="198438"/>
            <a:ext cx="7670800" cy="619125"/>
          </a:xfrm>
        </p:spPr>
        <p:txBody>
          <a:bodyPr/>
          <a:lstStyle/>
          <a:p>
            <a:pPr eaLnBrk="1" hangingPunct="1"/>
            <a:r>
              <a:rPr lang="en-US" altLang="zh-TW" sz="3600" smtClean="0">
                <a:ea typeface="ＭＳ Ｐゴシック" pitchFamily="34" charset="-128"/>
              </a:rPr>
              <a:t>Linux on Pentium</a:t>
            </a:r>
            <a:r>
              <a:rPr lang="zh-TW" altLang="en-US" sz="3600" smtClean="0">
                <a:ea typeface="ＭＳ Ｐゴシック" pitchFamily="34" charset="-128"/>
              </a:rPr>
              <a:t> </a:t>
            </a:r>
            <a:r>
              <a:rPr lang="en-US" altLang="zh-TW" sz="3600" smtClean="0">
                <a:ea typeface="ＭＳ Ｐゴシック" pitchFamily="34" charset="-128"/>
              </a:rPr>
              <a:t>Systems</a:t>
            </a: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590550" y="1066800"/>
            <a:ext cx="8134350" cy="4530725"/>
          </a:xfrm>
          <a:prstGeom prst="rect">
            <a:avLst/>
          </a:prstGeom>
        </p:spPr>
        <p:txBody>
          <a:bodyPr/>
          <a:lstStyle/>
          <a:p>
            <a:pPr marL="342900" indent="-342900"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2" charset="2"/>
              <a:buChar char="n"/>
              <a:defRPr/>
            </a:pPr>
            <a:r>
              <a:rPr kumimoji="1" lang="en-US" altLang="zh-TW" sz="2800" b="1" kern="0" dirty="0">
                <a:latin typeface="Candara" pitchFamily="34" charset="0"/>
              </a:rPr>
              <a:t>Linux does not reply on segmentations and used it minimally.</a:t>
            </a:r>
          </a:p>
          <a:p>
            <a:pPr marL="342900" indent="-342900"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2" charset="2"/>
              <a:buChar char="n"/>
              <a:defRPr/>
            </a:pPr>
            <a:r>
              <a:rPr kumimoji="1" lang="en-US" altLang="zh-TW" sz="2800" b="1" kern="0" dirty="0">
                <a:latin typeface="Candara" pitchFamily="34" charset="0"/>
              </a:rPr>
              <a:t>On the Pentium, </a:t>
            </a:r>
            <a:r>
              <a:rPr kumimoji="1" lang="en-US" altLang="zh-TW" sz="2800" b="1" kern="0" dirty="0">
                <a:solidFill>
                  <a:srgbClr val="FF0000"/>
                </a:solidFill>
                <a:latin typeface="Candara" pitchFamily="34" charset="0"/>
              </a:rPr>
              <a:t>Linux uses only six segments</a:t>
            </a:r>
            <a:r>
              <a:rPr kumimoji="1" lang="en-US" altLang="zh-TW" sz="2800" b="1" kern="0" dirty="0">
                <a:latin typeface="Candara" pitchFamily="34" charset="0"/>
              </a:rPr>
              <a:t>:</a:t>
            </a:r>
          </a:p>
          <a:p>
            <a:pPr marL="800100" lvl="1" indent="-342900"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2" charset="2"/>
              <a:buChar char="n"/>
              <a:defRPr/>
            </a:pPr>
            <a:r>
              <a:rPr kumimoji="1" lang="en-US" altLang="zh-TW" sz="2400" b="1" kern="0" dirty="0">
                <a:latin typeface="Candara" pitchFamily="34" charset="0"/>
              </a:rPr>
              <a:t>A segment for kernel code</a:t>
            </a:r>
          </a:p>
          <a:p>
            <a:pPr marL="800100" lvl="1" indent="-342900"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2" charset="2"/>
              <a:buChar char="n"/>
              <a:defRPr/>
            </a:pPr>
            <a:r>
              <a:rPr kumimoji="1" lang="en-US" altLang="zh-TW" sz="2400" b="1" kern="0" dirty="0">
                <a:latin typeface="Candara" pitchFamily="34" charset="0"/>
              </a:rPr>
              <a:t>A segment for kernel data</a:t>
            </a:r>
          </a:p>
          <a:p>
            <a:pPr marL="800100" lvl="1" indent="-342900"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2" charset="2"/>
              <a:buChar char="n"/>
              <a:defRPr/>
            </a:pPr>
            <a:r>
              <a:rPr kumimoji="1" lang="en-US" altLang="zh-TW" sz="2400" b="1" kern="0" dirty="0">
                <a:latin typeface="Candara" pitchFamily="34" charset="0"/>
              </a:rPr>
              <a:t>A segment for user code</a:t>
            </a:r>
          </a:p>
          <a:p>
            <a:pPr marL="800100" lvl="1" indent="-342900"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2" charset="2"/>
              <a:buChar char="n"/>
              <a:defRPr/>
            </a:pPr>
            <a:r>
              <a:rPr kumimoji="1" lang="en-US" altLang="zh-TW" sz="2400" b="1" kern="0" dirty="0">
                <a:latin typeface="Candara" pitchFamily="34" charset="0"/>
              </a:rPr>
              <a:t>A segment for user data</a:t>
            </a:r>
          </a:p>
          <a:p>
            <a:pPr marL="800100" lvl="1" indent="-342900"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2" charset="2"/>
              <a:buChar char="n"/>
              <a:defRPr/>
            </a:pPr>
            <a:r>
              <a:rPr kumimoji="1" lang="en-US" altLang="zh-TW" sz="2400" b="1" kern="0" dirty="0">
                <a:latin typeface="Candara" pitchFamily="34" charset="0"/>
              </a:rPr>
              <a:t>A  task-state segment (TSS)</a:t>
            </a:r>
          </a:p>
          <a:p>
            <a:pPr marL="800100" lvl="1" indent="-342900"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2" charset="2"/>
              <a:buChar char="n"/>
              <a:defRPr/>
            </a:pPr>
            <a:r>
              <a:rPr kumimoji="1" lang="en-US" altLang="zh-TW" sz="2400" b="1" kern="0" dirty="0">
                <a:latin typeface="Candara" pitchFamily="34" charset="0"/>
              </a:rPr>
              <a:t>A default LDT segment</a:t>
            </a:r>
          </a:p>
          <a:p>
            <a:pPr marL="800100" lvl="1" indent="-342900"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2" charset="2"/>
              <a:buChar char="n"/>
              <a:defRPr/>
            </a:pPr>
            <a:endParaRPr kumimoji="1" lang="en-US" altLang="zh-TW" sz="2800" b="1" kern="0" dirty="0">
              <a:latin typeface="Candara" pitchFamily="34" charset="0"/>
            </a:endParaRPr>
          </a:p>
          <a:p>
            <a:pPr marL="800100" lvl="1" indent="-342900"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2" charset="2"/>
              <a:buChar char="n"/>
              <a:defRPr/>
            </a:pPr>
            <a:endParaRPr kumimoji="1" lang="en-US" altLang="zh-TW" sz="2800" b="1" kern="0" dirty="0">
              <a:latin typeface="Candara" pitchFamily="34" charset="0"/>
            </a:endParaRPr>
          </a:p>
          <a:p>
            <a:pPr marL="342900" indent="-342900"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2" charset="2"/>
              <a:buChar char="n"/>
              <a:defRPr/>
            </a:pPr>
            <a:endParaRPr kumimoji="1" lang="en-US" altLang="zh-TW" sz="2800" b="1" kern="0" dirty="0">
              <a:latin typeface="Candara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10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0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mtClean="0">
                <a:ea typeface="ＭＳ Ｐゴシック" pitchFamily="34" charset="-128"/>
              </a:rPr>
              <a:t>Linear Address in Linux</a:t>
            </a:r>
          </a:p>
        </p:txBody>
      </p:sp>
      <p:sp>
        <p:nvSpPr>
          <p:cNvPr id="62467" name="Text Box 4"/>
          <p:cNvSpPr txBox="1">
            <a:spLocks noChangeArrowheads="1"/>
          </p:cNvSpPr>
          <p:nvPr/>
        </p:nvSpPr>
        <p:spPr bwMode="auto">
          <a:xfrm>
            <a:off x="811870" y="1122691"/>
            <a:ext cx="8048351" cy="52629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buClr>
                <a:srgbClr val="C00000"/>
              </a:buClr>
              <a:buFont typeface="Wingdings" pitchFamily="2" charset="2"/>
              <a:buChar char="n"/>
            </a:pPr>
            <a:r>
              <a:rPr kumimoji="1" lang="en-US" altLang="zh-TW" sz="2800" b="1" dirty="0">
                <a:latin typeface="Candara" pitchFamily="34" charset="0"/>
              </a:rPr>
              <a:t> The linear address in Linux is broken </a:t>
            </a:r>
            <a:r>
              <a:rPr kumimoji="1" lang="en-US" altLang="zh-TW" sz="2800" b="1" dirty="0">
                <a:solidFill>
                  <a:srgbClr val="FF0000"/>
                </a:solidFill>
                <a:latin typeface="Candara" pitchFamily="34" charset="0"/>
              </a:rPr>
              <a:t>into four parts</a:t>
            </a:r>
            <a:r>
              <a:rPr kumimoji="1" lang="en-US" altLang="zh-TW" sz="2800" b="1" dirty="0">
                <a:latin typeface="Candara" pitchFamily="34" charset="0"/>
              </a:rPr>
              <a:t>:</a:t>
            </a:r>
          </a:p>
          <a:p>
            <a:pPr>
              <a:spcBef>
                <a:spcPct val="50000"/>
              </a:spcBef>
              <a:buClr>
                <a:srgbClr val="C00000"/>
              </a:buClr>
              <a:buFont typeface="Wingdings" pitchFamily="2" charset="2"/>
              <a:buChar char="n"/>
            </a:pPr>
            <a:endParaRPr kumimoji="1" lang="en-US" altLang="zh-TW" sz="2800" b="1" dirty="0">
              <a:latin typeface="Candara" pitchFamily="34" charset="0"/>
            </a:endParaRPr>
          </a:p>
          <a:p>
            <a:pPr>
              <a:spcBef>
                <a:spcPct val="50000"/>
              </a:spcBef>
              <a:buClr>
                <a:srgbClr val="C00000"/>
              </a:buClr>
              <a:buFont typeface="Wingdings" pitchFamily="2" charset="2"/>
              <a:buChar char="n"/>
            </a:pPr>
            <a:endParaRPr kumimoji="1" lang="en-US" altLang="zh-TW" sz="2800" b="1" dirty="0">
              <a:latin typeface="Candara" pitchFamily="34" charset="0"/>
            </a:endParaRPr>
          </a:p>
          <a:p>
            <a:pPr>
              <a:spcBef>
                <a:spcPct val="50000"/>
              </a:spcBef>
              <a:buClr>
                <a:srgbClr val="C00000"/>
              </a:buClr>
              <a:buFont typeface="Wingdings" pitchFamily="2" charset="2"/>
              <a:buChar char="n"/>
            </a:pPr>
            <a:r>
              <a:rPr kumimoji="1" lang="en-US" altLang="zh-TW" sz="2800" b="1" dirty="0">
                <a:latin typeface="Candara" pitchFamily="34" charset="0"/>
              </a:rPr>
              <a:t> Each task in Linux  has its own set of page tables and the </a:t>
            </a:r>
            <a:r>
              <a:rPr kumimoji="1" lang="en-US" altLang="zh-TW" sz="2800" b="1" dirty="0">
                <a:solidFill>
                  <a:srgbClr val="FF0000"/>
                </a:solidFill>
                <a:latin typeface="Candara" pitchFamily="34" charset="0"/>
              </a:rPr>
              <a:t>CR3 register points to the global directory </a:t>
            </a:r>
            <a:r>
              <a:rPr kumimoji="1" lang="en-US" altLang="zh-TW" sz="2800" b="1" dirty="0">
                <a:latin typeface="Candara" pitchFamily="34" charset="0"/>
              </a:rPr>
              <a:t>for the task currently executing.</a:t>
            </a:r>
          </a:p>
          <a:p>
            <a:pPr>
              <a:spcBef>
                <a:spcPct val="50000"/>
              </a:spcBef>
              <a:buClr>
                <a:srgbClr val="C00000"/>
              </a:buClr>
              <a:buFont typeface="Wingdings" pitchFamily="2" charset="2"/>
              <a:buChar char="n"/>
            </a:pPr>
            <a:r>
              <a:rPr kumimoji="1" lang="en-US" altLang="zh-TW" sz="2800" b="1" dirty="0">
                <a:latin typeface="Candara" pitchFamily="34" charset="0"/>
              </a:rPr>
              <a:t> During a </a:t>
            </a:r>
            <a:r>
              <a:rPr kumimoji="1" lang="en-US" altLang="zh-TW" sz="2800" b="1" dirty="0">
                <a:solidFill>
                  <a:srgbClr val="FF0000"/>
                </a:solidFill>
                <a:latin typeface="Candara" pitchFamily="34" charset="0"/>
              </a:rPr>
              <a:t>context switch</a:t>
            </a:r>
            <a:r>
              <a:rPr kumimoji="1" lang="en-US" altLang="zh-TW" sz="2800" b="1" dirty="0">
                <a:latin typeface="Candara" pitchFamily="34" charset="0"/>
              </a:rPr>
              <a:t>, the value of CR3 register is restored in the </a:t>
            </a:r>
            <a:r>
              <a:rPr kumimoji="1" lang="en-US" altLang="zh-TW" sz="2800" b="1" dirty="0">
                <a:solidFill>
                  <a:srgbClr val="FF0000"/>
                </a:solidFill>
                <a:latin typeface="Candara" pitchFamily="34" charset="0"/>
              </a:rPr>
              <a:t>TSS segments of the tasks </a:t>
            </a:r>
            <a:r>
              <a:rPr kumimoji="1" lang="en-US" altLang="zh-TW" sz="2800" b="1" dirty="0">
                <a:latin typeface="Candara" pitchFamily="34" charset="0"/>
              </a:rPr>
              <a:t>involved in the context switch.</a:t>
            </a:r>
          </a:p>
        </p:txBody>
      </p:sp>
      <p:pic>
        <p:nvPicPr>
          <p:cNvPr id="62468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33500" y="2281019"/>
            <a:ext cx="6907213" cy="81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624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1" dur="2000"/>
                                        <p:tgtEl>
                                          <p:spTgt spid="62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624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624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662798" y="307975"/>
            <a:ext cx="8134350" cy="457200"/>
          </a:xfrm>
        </p:spPr>
        <p:txBody>
          <a:bodyPr/>
          <a:lstStyle/>
          <a:p>
            <a:pPr eaLnBrk="1" hangingPunct="1"/>
            <a:r>
              <a:rPr lang="en-US" altLang="zh-TW" sz="3200" dirty="0" smtClean="0">
                <a:ea typeface="ＭＳ Ｐゴシック" pitchFamily="34" charset="-128"/>
              </a:rPr>
              <a:t>Binding of Instructions and Data to Memory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37133" y="623888"/>
            <a:ext cx="8128000" cy="4114800"/>
          </a:xfrm>
        </p:spPr>
        <p:txBody>
          <a:bodyPr/>
          <a:lstStyle/>
          <a:p>
            <a:pPr>
              <a:buFont typeface="Monotype Sorts" pitchFamily="2" charset="2"/>
              <a:buNone/>
            </a:pPr>
            <a:endParaRPr lang="en-US" altLang="zh-TW" sz="2400" dirty="0" smtClean="0">
              <a:ea typeface="ＭＳ Ｐゴシック" pitchFamily="34" charset="-128"/>
            </a:endParaRPr>
          </a:p>
          <a:p>
            <a:r>
              <a:rPr kumimoji="0" lang="en-US" altLang="zh-TW" sz="2400" dirty="0" smtClean="0">
                <a:solidFill>
                  <a:srgbClr val="FF0000"/>
                </a:solidFill>
                <a:ea typeface="ＭＳ Ｐゴシック" pitchFamily="34" charset="-128"/>
              </a:rPr>
              <a:t>Address binding </a:t>
            </a:r>
            <a:r>
              <a:rPr kumimoji="0" lang="en-US" altLang="zh-TW" sz="2400" dirty="0" smtClean="0">
                <a:ea typeface="ＭＳ Ｐゴシック" pitchFamily="34" charset="-128"/>
              </a:rPr>
              <a:t>of instructions and data to memory addresses can happen at three different stages</a:t>
            </a:r>
          </a:p>
          <a:p>
            <a:pPr lvl="1"/>
            <a:r>
              <a:rPr lang="en-US" altLang="zh-TW" sz="2400" b="1" dirty="0" smtClean="0">
                <a:solidFill>
                  <a:srgbClr val="FF0000"/>
                </a:solidFill>
                <a:ea typeface="ＭＳ Ｐゴシック" pitchFamily="34" charset="-128"/>
              </a:rPr>
              <a:t>Compile time</a:t>
            </a:r>
            <a:r>
              <a:rPr lang="en-US" altLang="zh-TW" sz="2400" dirty="0" smtClean="0">
                <a:ea typeface="ＭＳ Ｐゴシック" pitchFamily="34" charset="-128"/>
              </a:rPr>
              <a:t>:  If memory location known a priori, </a:t>
            </a:r>
            <a:r>
              <a:rPr lang="en-US" altLang="zh-TW" sz="2400" b="1" dirty="0" smtClean="0">
                <a:solidFill>
                  <a:srgbClr val="3366FF"/>
                </a:solidFill>
                <a:ea typeface="ＭＳ Ｐゴシック" pitchFamily="34" charset="-128"/>
              </a:rPr>
              <a:t>absolute code</a:t>
            </a:r>
            <a:r>
              <a:rPr lang="en-US" altLang="zh-TW" sz="2400" dirty="0" smtClean="0">
                <a:solidFill>
                  <a:srgbClr val="3366FF"/>
                </a:solidFill>
                <a:ea typeface="ＭＳ Ｐゴシック" pitchFamily="34" charset="-128"/>
              </a:rPr>
              <a:t> </a:t>
            </a:r>
            <a:r>
              <a:rPr lang="en-US" altLang="zh-TW" sz="2400" dirty="0" smtClean="0">
                <a:ea typeface="ＭＳ Ｐゴシック" pitchFamily="34" charset="-128"/>
              </a:rPr>
              <a:t>can be generated; must recompile code if starting location changes</a:t>
            </a:r>
          </a:p>
          <a:p>
            <a:pPr lvl="1"/>
            <a:r>
              <a:rPr lang="en-US" altLang="zh-TW" sz="2400" b="1" dirty="0" smtClean="0">
                <a:solidFill>
                  <a:srgbClr val="FF0000"/>
                </a:solidFill>
                <a:ea typeface="ＭＳ Ｐゴシック" pitchFamily="34" charset="-128"/>
              </a:rPr>
              <a:t>Load time</a:t>
            </a:r>
            <a:r>
              <a:rPr lang="en-US" altLang="zh-TW" sz="2400" dirty="0" smtClean="0">
                <a:ea typeface="ＭＳ Ｐゴシック" pitchFamily="34" charset="-128"/>
              </a:rPr>
              <a:t>:  Must generate </a:t>
            </a:r>
            <a:r>
              <a:rPr lang="en-US" altLang="zh-TW" sz="2400" b="1" dirty="0" err="1" smtClean="0">
                <a:solidFill>
                  <a:srgbClr val="3366FF"/>
                </a:solidFill>
                <a:ea typeface="ＭＳ Ｐゴシック" pitchFamily="34" charset="-128"/>
              </a:rPr>
              <a:t>relocatable</a:t>
            </a:r>
            <a:r>
              <a:rPr lang="en-US" altLang="zh-TW" sz="2400" b="1" dirty="0" smtClean="0">
                <a:solidFill>
                  <a:srgbClr val="3366FF"/>
                </a:solidFill>
                <a:ea typeface="ＭＳ Ｐゴシック" pitchFamily="34" charset="-128"/>
              </a:rPr>
              <a:t> code</a:t>
            </a:r>
            <a:r>
              <a:rPr lang="en-US" altLang="zh-TW" sz="2400" dirty="0" smtClean="0">
                <a:ea typeface="ＭＳ Ｐゴシック" pitchFamily="34" charset="-128"/>
              </a:rPr>
              <a:t> if memory location is not known at compile time</a:t>
            </a:r>
          </a:p>
          <a:p>
            <a:pPr lvl="1"/>
            <a:r>
              <a:rPr lang="en-US" altLang="zh-TW" sz="2400" b="1" dirty="0" smtClean="0">
                <a:solidFill>
                  <a:srgbClr val="FF0000"/>
                </a:solidFill>
                <a:ea typeface="ＭＳ Ｐゴシック" pitchFamily="34" charset="-128"/>
              </a:rPr>
              <a:t>Execution time</a:t>
            </a:r>
            <a:r>
              <a:rPr lang="en-US" altLang="zh-TW" sz="2400" dirty="0" smtClean="0">
                <a:ea typeface="ＭＳ Ｐゴシック" pitchFamily="34" charset="-128"/>
              </a:rPr>
              <a:t>:  Binding delayed until run time if the process can be moved during its execution from one memory segment to another.  Need hardware support for address maps (e.g., base and limit</a:t>
            </a:r>
            <a:r>
              <a:rPr lang="en-US" altLang="zh-TW" sz="2400" i="1" dirty="0" smtClean="0">
                <a:ea typeface="ＭＳ Ｐゴシック" pitchFamily="34" charset="-128"/>
              </a:rPr>
              <a:t> </a:t>
            </a:r>
            <a:r>
              <a:rPr lang="en-US" altLang="zh-TW" sz="2400" dirty="0" smtClean="0">
                <a:ea typeface="ＭＳ Ｐゴシック" pitchFamily="34" charset="-128"/>
              </a:rPr>
              <a:t>registers)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1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5" grpId="0" uiExpand="1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mtClean="0">
                <a:ea typeface="ＭＳ Ｐゴシック" pitchFamily="34" charset="-128"/>
              </a:rPr>
              <a:t>Three-level Paging in Linux</a:t>
            </a:r>
          </a:p>
        </p:txBody>
      </p:sp>
      <p:pic>
        <p:nvPicPr>
          <p:cNvPr id="63491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06656" y="1163036"/>
            <a:ext cx="7955739" cy="48593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1026"/>
          <p:cNvSpPr txBox="1">
            <a:spLocks noChangeArrowheads="1"/>
          </p:cNvSpPr>
          <p:nvPr/>
        </p:nvSpPr>
        <p:spPr bwMode="auto">
          <a:xfrm>
            <a:off x="6580734" y="5916601"/>
            <a:ext cx="2515968" cy="576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2000" b="1" kern="0" dirty="0" smtClean="0">
                <a:latin typeface="Candara" pitchFamily="34" charset="0"/>
                <a:ea typeface="ＭＳ Ｐゴシック" pitchFamily="34" charset="-128"/>
                <a:cs typeface="Candara" pitchFamily="34" charset="0"/>
              </a:rPr>
              <a:t>Physical memory</a:t>
            </a:r>
            <a:endParaRPr kumimoji="0" lang="en-US" altLang="zh-TW" sz="1400" b="1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ndara" pitchFamily="34" charset="0"/>
              <a:ea typeface="ＭＳ Ｐゴシック" pitchFamily="34" charset="-128"/>
              <a:cs typeface="Candara" pitchFamily="34" charset="0"/>
            </a:endParaRPr>
          </a:p>
        </p:txBody>
      </p:sp>
      <p:sp>
        <p:nvSpPr>
          <p:cNvPr id="5" name="橢圓 4"/>
          <p:cNvSpPr/>
          <p:nvPr/>
        </p:nvSpPr>
        <p:spPr bwMode="auto">
          <a:xfrm>
            <a:off x="1545019" y="3531472"/>
            <a:ext cx="1434667" cy="882871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6" name="橢圓 5"/>
          <p:cNvSpPr/>
          <p:nvPr/>
        </p:nvSpPr>
        <p:spPr bwMode="auto">
          <a:xfrm>
            <a:off x="3431626" y="4188368"/>
            <a:ext cx="1434667" cy="882871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7" name="橢圓 6"/>
          <p:cNvSpPr/>
          <p:nvPr/>
        </p:nvSpPr>
        <p:spPr bwMode="auto">
          <a:xfrm>
            <a:off x="5286702" y="3883568"/>
            <a:ext cx="1434667" cy="882871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8" name="橢圓 7"/>
          <p:cNvSpPr/>
          <p:nvPr/>
        </p:nvSpPr>
        <p:spPr bwMode="auto">
          <a:xfrm>
            <a:off x="7157543" y="4209389"/>
            <a:ext cx="1434667" cy="882871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zh-TW" sz="5400" dirty="0" smtClean="0">
                <a:ea typeface="ＭＳ Ｐゴシック" pitchFamily="34" charset="-128"/>
              </a:rPr>
              <a:t>End of Chapter 8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>
          <a:xfrm>
            <a:off x="646378" y="244475"/>
            <a:ext cx="8229600" cy="576263"/>
          </a:xfrm>
        </p:spPr>
        <p:txBody>
          <a:bodyPr/>
          <a:lstStyle/>
          <a:p>
            <a:pPr eaLnBrk="1" hangingPunct="1"/>
            <a:r>
              <a:rPr lang="en-US" altLang="zh-TW" dirty="0" smtClean="0">
                <a:ea typeface="ＭＳ Ｐゴシック" pitchFamily="34" charset="-128"/>
              </a:rPr>
              <a:t>Multistep Processing of a User Program </a:t>
            </a:r>
          </a:p>
        </p:txBody>
      </p:sp>
      <p:pic>
        <p:nvPicPr>
          <p:cNvPr id="9219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132138" y="1146237"/>
            <a:ext cx="2986087" cy="548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橢圓 3"/>
          <p:cNvSpPr/>
          <p:nvPr/>
        </p:nvSpPr>
        <p:spPr bwMode="auto">
          <a:xfrm>
            <a:off x="5202620" y="1781502"/>
            <a:ext cx="1119353" cy="882868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5" name="橢圓 4"/>
          <p:cNvSpPr/>
          <p:nvPr/>
        </p:nvSpPr>
        <p:spPr bwMode="auto">
          <a:xfrm>
            <a:off x="5260427" y="4240923"/>
            <a:ext cx="1014252" cy="798785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6" name="橢圓 5"/>
          <p:cNvSpPr/>
          <p:nvPr/>
        </p:nvSpPr>
        <p:spPr bwMode="auto">
          <a:xfrm>
            <a:off x="5334000" y="5817472"/>
            <a:ext cx="1014252" cy="798785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>
          <a:xfrm>
            <a:off x="922338" y="277813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zh-TW" smtClean="0">
                <a:ea typeface="ＭＳ Ｐゴシック" pitchFamily="34" charset="-128"/>
              </a:rPr>
              <a:t>Logical vs. Physical Address Space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35763" y="1083329"/>
            <a:ext cx="8098334" cy="4468813"/>
          </a:xfrm>
        </p:spPr>
        <p:txBody>
          <a:bodyPr/>
          <a:lstStyle/>
          <a:p>
            <a:r>
              <a:rPr lang="en-US" altLang="zh-TW" sz="2800" dirty="0" smtClean="0">
                <a:ea typeface="ＭＳ Ｐゴシック" pitchFamily="34" charset="-128"/>
              </a:rPr>
              <a:t>The concept of a </a:t>
            </a:r>
            <a:r>
              <a:rPr lang="en-US" altLang="zh-TW" sz="2800" b="1" dirty="0" smtClean="0">
                <a:solidFill>
                  <a:srgbClr val="FF0000"/>
                </a:solidFill>
                <a:ea typeface="ＭＳ Ｐゴシック" pitchFamily="34" charset="-128"/>
              </a:rPr>
              <a:t>logical address space </a:t>
            </a:r>
            <a:r>
              <a:rPr lang="en-US" altLang="zh-TW" sz="2800" dirty="0" smtClean="0">
                <a:ea typeface="ＭＳ Ｐゴシック" pitchFamily="34" charset="-128"/>
              </a:rPr>
              <a:t>that is bound to a separate </a:t>
            </a:r>
            <a:r>
              <a:rPr lang="en-US" altLang="zh-TW" sz="2800" b="1" dirty="0" smtClean="0">
                <a:solidFill>
                  <a:srgbClr val="FF0000"/>
                </a:solidFill>
                <a:ea typeface="ＭＳ Ｐゴシック" pitchFamily="34" charset="-128"/>
              </a:rPr>
              <a:t>physical address space</a:t>
            </a:r>
            <a:r>
              <a:rPr lang="en-US" altLang="zh-TW" sz="2800" dirty="0" smtClean="0">
                <a:solidFill>
                  <a:srgbClr val="FF0000"/>
                </a:solidFill>
                <a:ea typeface="ＭＳ Ｐゴシック" pitchFamily="34" charset="-128"/>
              </a:rPr>
              <a:t> </a:t>
            </a:r>
            <a:r>
              <a:rPr lang="en-US" altLang="zh-TW" sz="2800" dirty="0" smtClean="0">
                <a:ea typeface="ＭＳ Ｐゴシック" pitchFamily="34" charset="-128"/>
              </a:rPr>
              <a:t>is central to proper memory management</a:t>
            </a:r>
          </a:p>
          <a:p>
            <a:pPr lvl="1"/>
            <a:r>
              <a:rPr lang="en-US" altLang="zh-TW" sz="2800" b="1" dirty="0" smtClean="0">
                <a:solidFill>
                  <a:srgbClr val="3366FF"/>
                </a:solidFill>
                <a:ea typeface="ＭＳ Ｐゴシック" pitchFamily="34" charset="-128"/>
              </a:rPr>
              <a:t>Logical address</a:t>
            </a:r>
            <a:r>
              <a:rPr lang="en-US" altLang="zh-TW" sz="2800" dirty="0" smtClean="0">
                <a:solidFill>
                  <a:srgbClr val="3366FF"/>
                </a:solidFill>
                <a:ea typeface="ＭＳ Ｐゴシック" pitchFamily="34" charset="-128"/>
              </a:rPr>
              <a:t> </a:t>
            </a:r>
            <a:r>
              <a:rPr lang="en-US" altLang="zh-TW" sz="2800" dirty="0" smtClean="0">
                <a:ea typeface="ＭＳ Ｐゴシック" pitchFamily="34" charset="-128"/>
              </a:rPr>
              <a:t>– generated by the CPU;  also referred to as </a:t>
            </a:r>
            <a:r>
              <a:rPr lang="en-US" altLang="zh-TW" sz="2800" b="1" dirty="0" smtClean="0">
                <a:solidFill>
                  <a:srgbClr val="3366FF"/>
                </a:solidFill>
                <a:ea typeface="ＭＳ Ｐゴシック" pitchFamily="34" charset="-128"/>
              </a:rPr>
              <a:t>virtual address</a:t>
            </a:r>
          </a:p>
          <a:p>
            <a:pPr lvl="1"/>
            <a:r>
              <a:rPr lang="en-US" altLang="zh-TW" sz="2800" b="1" dirty="0" smtClean="0">
                <a:solidFill>
                  <a:srgbClr val="3366FF"/>
                </a:solidFill>
                <a:ea typeface="ＭＳ Ｐゴシック" pitchFamily="34" charset="-128"/>
              </a:rPr>
              <a:t>Physical address</a:t>
            </a:r>
            <a:r>
              <a:rPr lang="en-US" altLang="zh-TW" sz="2800" dirty="0" smtClean="0">
                <a:solidFill>
                  <a:srgbClr val="3366FF"/>
                </a:solidFill>
                <a:ea typeface="ＭＳ Ｐゴシック" pitchFamily="34" charset="-128"/>
              </a:rPr>
              <a:t> </a:t>
            </a:r>
            <a:r>
              <a:rPr lang="en-US" altLang="zh-TW" sz="2800" dirty="0" smtClean="0">
                <a:ea typeface="ＭＳ Ｐゴシック" pitchFamily="34" charset="-128"/>
              </a:rPr>
              <a:t>– address seen by the memory unit</a:t>
            </a:r>
          </a:p>
          <a:p>
            <a:r>
              <a:rPr lang="en-US" altLang="zh-TW" sz="2800" dirty="0" smtClean="0">
                <a:ea typeface="ＭＳ Ｐゴシック" pitchFamily="34" charset="-128"/>
              </a:rPr>
              <a:t>Logical and physical addresses </a:t>
            </a:r>
            <a:r>
              <a:rPr lang="en-US" altLang="zh-TW" sz="2800" dirty="0" smtClean="0">
                <a:solidFill>
                  <a:srgbClr val="FF0000"/>
                </a:solidFill>
                <a:ea typeface="ＭＳ Ｐゴシック" pitchFamily="34" charset="-128"/>
              </a:rPr>
              <a:t>are the same </a:t>
            </a:r>
            <a:r>
              <a:rPr lang="en-US" altLang="zh-TW" sz="2800" dirty="0" smtClean="0">
                <a:ea typeface="ＭＳ Ｐゴシック" pitchFamily="34" charset="-128"/>
              </a:rPr>
              <a:t>in compile-time and load-time address-binding schemes; logical (virtual) and physical addresses </a:t>
            </a:r>
            <a:r>
              <a:rPr lang="en-US" altLang="zh-TW" sz="2800" dirty="0" smtClean="0">
                <a:solidFill>
                  <a:srgbClr val="FF0000"/>
                </a:solidFill>
                <a:ea typeface="ＭＳ Ｐゴシック" pitchFamily="34" charset="-128"/>
              </a:rPr>
              <a:t>differ in execution-time address-binding scheme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10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10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z="4000" dirty="0" smtClean="0">
                <a:ea typeface="ＭＳ Ｐゴシック" pitchFamily="34" charset="-128"/>
              </a:rPr>
              <a:t>Memory-Management Unit (</a:t>
            </a:r>
            <a:r>
              <a:rPr lang="en-US" altLang="zh-TW" dirty="0" smtClean="0">
                <a:ea typeface="ＭＳ Ｐゴシック" pitchFamily="34" charset="-128"/>
              </a:rPr>
              <a:t>MMU</a:t>
            </a:r>
            <a:r>
              <a:rPr lang="en-US" altLang="zh-TW" sz="4000" dirty="0" smtClean="0">
                <a:ea typeface="ＭＳ Ｐゴシック" pitchFamily="34" charset="-128"/>
              </a:rPr>
              <a:t>)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2000" y="1162050"/>
            <a:ext cx="7850188" cy="4483100"/>
          </a:xfrm>
        </p:spPr>
        <p:txBody>
          <a:bodyPr/>
          <a:lstStyle/>
          <a:p>
            <a:r>
              <a:rPr lang="en-US" altLang="zh-TW" sz="2800" dirty="0" smtClean="0">
                <a:solidFill>
                  <a:srgbClr val="FF0000"/>
                </a:solidFill>
                <a:ea typeface="ＭＳ Ｐゴシック" pitchFamily="34" charset="-128"/>
              </a:rPr>
              <a:t>Hardware device </a:t>
            </a:r>
            <a:r>
              <a:rPr lang="en-US" altLang="zh-TW" sz="2800" dirty="0" smtClean="0">
                <a:ea typeface="ＭＳ Ｐゴシック" pitchFamily="34" charset="-128"/>
              </a:rPr>
              <a:t>that </a:t>
            </a:r>
            <a:r>
              <a:rPr lang="en-US" altLang="zh-TW" sz="2800" dirty="0" smtClean="0">
                <a:solidFill>
                  <a:srgbClr val="FF0000"/>
                </a:solidFill>
                <a:ea typeface="ＭＳ Ｐゴシック" pitchFamily="34" charset="-128"/>
              </a:rPr>
              <a:t>maps</a:t>
            </a:r>
            <a:r>
              <a:rPr lang="en-US" altLang="zh-TW" sz="2800" dirty="0" smtClean="0">
                <a:ea typeface="ＭＳ Ｐゴシック" pitchFamily="34" charset="-128"/>
              </a:rPr>
              <a:t> virtual to physical address</a:t>
            </a:r>
          </a:p>
          <a:p>
            <a:r>
              <a:rPr lang="en-US" altLang="zh-TW" sz="2800" dirty="0" smtClean="0">
                <a:ea typeface="ＭＳ Ｐゴシック" pitchFamily="34" charset="-128"/>
              </a:rPr>
              <a:t>In MMU scheme, the value in the </a:t>
            </a:r>
            <a:r>
              <a:rPr lang="en-US" altLang="zh-TW" sz="2800" dirty="0" smtClean="0">
                <a:solidFill>
                  <a:srgbClr val="FF0000"/>
                </a:solidFill>
                <a:ea typeface="ＭＳ Ｐゴシック" pitchFamily="34" charset="-128"/>
              </a:rPr>
              <a:t>relocation register </a:t>
            </a:r>
            <a:r>
              <a:rPr lang="en-US" altLang="zh-TW" sz="2800" dirty="0" smtClean="0">
                <a:ea typeface="ＭＳ Ｐゴシック" pitchFamily="34" charset="-128"/>
              </a:rPr>
              <a:t>is added to every address generated by a user process at the time it is sent to memory</a:t>
            </a:r>
          </a:p>
          <a:p>
            <a:r>
              <a:rPr lang="en-US" altLang="zh-TW" sz="2800" dirty="0" smtClean="0">
                <a:ea typeface="ＭＳ Ｐゴシック" pitchFamily="34" charset="-128"/>
              </a:rPr>
              <a:t>The user program deals with </a:t>
            </a:r>
            <a:r>
              <a:rPr lang="en-US" altLang="zh-TW" sz="2800" b="1" i="1" dirty="0" smtClean="0">
                <a:solidFill>
                  <a:srgbClr val="FF0000"/>
                </a:solidFill>
                <a:ea typeface="ＭＳ Ｐゴシック" pitchFamily="34" charset="-128"/>
              </a:rPr>
              <a:t>logical</a:t>
            </a:r>
            <a:r>
              <a:rPr lang="en-US" altLang="zh-TW" sz="2800" dirty="0" smtClean="0">
                <a:ea typeface="ＭＳ Ｐゴシック" pitchFamily="34" charset="-128"/>
              </a:rPr>
              <a:t> addresses; it never sees the </a:t>
            </a:r>
            <a:r>
              <a:rPr lang="en-US" altLang="zh-TW" sz="2800" b="1" i="1" dirty="0" smtClean="0">
                <a:solidFill>
                  <a:srgbClr val="FF0000"/>
                </a:solidFill>
                <a:ea typeface="ＭＳ Ｐゴシック" pitchFamily="34" charset="-128"/>
              </a:rPr>
              <a:t>real</a:t>
            </a:r>
            <a:r>
              <a:rPr lang="en-US" altLang="zh-TW" sz="2800" dirty="0" smtClean="0">
                <a:ea typeface="ＭＳ Ｐゴシック" pitchFamily="34" charset="-128"/>
              </a:rPr>
              <a:t> physical addresses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1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112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112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7" grpId="0" build="p"/>
    </p:bldLst>
  </p:timing>
</p:sld>
</file>

<file path=ppt/theme/theme1.xml><?xml version="1.0" encoding="utf-8"?>
<a:theme xmlns:a="http://schemas.openxmlformats.org/drawingml/2006/main" name="1_os-8">
  <a:themeElements>
    <a:clrScheme name="1_os-8 8">
      <a:dk1>
        <a:srgbClr val="000000"/>
      </a:dk1>
      <a:lt1>
        <a:srgbClr val="FFFFFF"/>
      </a:lt1>
      <a:dk2>
        <a:srgbClr val="999900"/>
      </a:dk2>
      <a:lt2>
        <a:srgbClr val="666600"/>
      </a:lt2>
      <a:accent1>
        <a:srgbClr val="99CC00"/>
      </a:accent1>
      <a:accent2>
        <a:srgbClr val="CCCC66"/>
      </a:accent2>
      <a:accent3>
        <a:srgbClr val="FFFFFF"/>
      </a:accent3>
      <a:accent4>
        <a:srgbClr val="000000"/>
      </a:accent4>
      <a:accent5>
        <a:srgbClr val="CAE2AA"/>
      </a:accent5>
      <a:accent6>
        <a:srgbClr val="B9B95C"/>
      </a:accent6>
      <a:hlink>
        <a:srgbClr val="FFCC00"/>
      </a:hlink>
      <a:folHlink>
        <a:srgbClr val="CC9900"/>
      </a:folHlink>
    </a:clrScheme>
    <a:fontScheme name="1_os-8">
      <a:majorFont>
        <a:latin typeface="Arial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</a:defRPr>
        </a:defPPr>
      </a:lstStyle>
    </a:lnDef>
  </a:objectDefaults>
  <a:extraClrSchemeLst>
    <a:extraClrScheme>
      <a:clrScheme name="1_os-8 1">
        <a:dk1>
          <a:srgbClr val="006699"/>
        </a:dk1>
        <a:lt1>
          <a:srgbClr val="FFFFFF"/>
        </a:lt1>
        <a:dk2>
          <a:srgbClr val="000000"/>
        </a:dk2>
        <a:lt2>
          <a:srgbClr val="99FF99"/>
        </a:lt2>
        <a:accent1>
          <a:srgbClr val="00CC99"/>
        </a:accent1>
        <a:accent2>
          <a:srgbClr val="009999"/>
        </a:accent2>
        <a:accent3>
          <a:srgbClr val="AAAAAA"/>
        </a:accent3>
        <a:accent4>
          <a:srgbClr val="DADADA"/>
        </a:accent4>
        <a:accent5>
          <a:srgbClr val="AAE2CA"/>
        </a:accent5>
        <a:accent6>
          <a:srgbClr val="008A8A"/>
        </a:accent6>
        <a:hlink>
          <a:srgbClr val="0066FF"/>
        </a:hlink>
        <a:folHlink>
          <a:srgbClr val="989CBA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os-8 2">
        <a:dk1>
          <a:srgbClr val="808000"/>
        </a:dk1>
        <a:lt1>
          <a:srgbClr val="FFFFFF"/>
        </a:lt1>
        <a:dk2>
          <a:srgbClr val="5C271E"/>
        </a:dk2>
        <a:lt2>
          <a:srgbClr val="FFDD89"/>
        </a:lt2>
        <a:accent1>
          <a:srgbClr val="CC6600"/>
        </a:accent1>
        <a:accent2>
          <a:srgbClr val="CC9900"/>
        </a:accent2>
        <a:accent3>
          <a:srgbClr val="B5ACAB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os-8 3">
        <a:dk1>
          <a:srgbClr val="763B00"/>
        </a:dk1>
        <a:lt1>
          <a:srgbClr val="FFFFFF"/>
        </a:lt1>
        <a:dk2>
          <a:srgbClr val="330000"/>
        </a:dk2>
        <a:lt2>
          <a:srgbClr val="CC9900"/>
        </a:lt2>
        <a:accent1>
          <a:srgbClr val="FFCC00"/>
        </a:accent1>
        <a:accent2>
          <a:srgbClr val="CC3300"/>
        </a:accent2>
        <a:accent3>
          <a:srgbClr val="ADAAAA"/>
        </a:accent3>
        <a:accent4>
          <a:srgbClr val="DADADA"/>
        </a:accent4>
        <a:accent5>
          <a:srgbClr val="FFE2AA"/>
        </a:accent5>
        <a:accent6>
          <a:srgbClr val="B92D00"/>
        </a:accent6>
        <a:hlink>
          <a:srgbClr val="666699"/>
        </a:hlink>
        <a:folHlink>
          <a:srgbClr val="9999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os-8 4">
        <a:dk1>
          <a:srgbClr val="6D3696"/>
        </a:dk1>
        <a:lt1>
          <a:srgbClr val="FFFFFF"/>
        </a:lt1>
        <a:dk2>
          <a:srgbClr val="51255D"/>
        </a:dk2>
        <a:lt2>
          <a:srgbClr val="FFFFCC"/>
        </a:lt2>
        <a:accent1>
          <a:srgbClr val="666699"/>
        </a:accent1>
        <a:accent2>
          <a:srgbClr val="800080"/>
        </a:accent2>
        <a:accent3>
          <a:srgbClr val="B3ACB6"/>
        </a:accent3>
        <a:accent4>
          <a:srgbClr val="DADADA"/>
        </a:accent4>
        <a:accent5>
          <a:srgbClr val="B8B8CA"/>
        </a:accent5>
        <a:accent6>
          <a:srgbClr val="730073"/>
        </a:accent6>
        <a:hlink>
          <a:srgbClr val="CCCC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os-8 5">
        <a:dk1>
          <a:srgbClr val="CC6600"/>
        </a:dk1>
        <a:lt1>
          <a:srgbClr val="FFFFFF"/>
        </a:lt1>
        <a:dk2>
          <a:srgbClr val="4A553B"/>
        </a:dk2>
        <a:lt2>
          <a:srgbClr val="FFBF1F"/>
        </a:lt2>
        <a:accent1>
          <a:srgbClr val="FFCC00"/>
        </a:accent1>
        <a:accent2>
          <a:srgbClr val="CC9900"/>
        </a:accent2>
        <a:accent3>
          <a:srgbClr val="B1B4AF"/>
        </a:accent3>
        <a:accent4>
          <a:srgbClr val="DADADA"/>
        </a:accent4>
        <a:accent5>
          <a:srgbClr val="FFE2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os-8 6">
        <a:dk1>
          <a:srgbClr val="000000"/>
        </a:dk1>
        <a:lt1>
          <a:srgbClr val="FFFFFF"/>
        </a:lt1>
        <a:dk2>
          <a:srgbClr val="666699"/>
        </a:dk2>
        <a:lt2>
          <a:srgbClr val="FFCC00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666699"/>
        </a:hlink>
        <a:folHlink>
          <a:srgbClr val="9999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os-8 7">
        <a:dk1>
          <a:srgbClr val="000000"/>
        </a:dk1>
        <a:lt1>
          <a:srgbClr val="FFFFFF"/>
        </a:lt1>
        <a:dk2>
          <a:srgbClr val="CC3300"/>
        </a:dk2>
        <a:lt2>
          <a:srgbClr val="66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CC9900"/>
        </a:hlink>
        <a:folHlink>
          <a:srgbClr val="9966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os-8 8">
        <a:dk1>
          <a:srgbClr val="000000"/>
        </a:dk1>
        <a:lt1>
          <a:srgbClr val="FFFFFF"/>
        </a:lt1>
        <a:dk2>
          <a:srgbClr val="999900"/>
        </a:dk2>
        <a:lt2>
          <a:srgbClr val="666600"/>
        </a:lt2>
        <a:accent1>
          <a:srgbClr val="99CC00"/>
        </a:accent1>
        <a:accent2>
          <a:srgbClr val="CCCC66"/>
        </a:accent2>
        <a:accent3>
          <a:srgbClr val="FFFFFF"/>
        </a:accent3>
        <a:accent4>
          <a:srgbClr val="000000"/>
        </a:accent4>
        <a:accent5>
          <a:srgbClr val="CAE2AA"/>
        </a:accent5>
        <a:accent6>
          <a:srgbClr val="B9B95C"/>
        </a:accent6>
        <a:hlink>
          <a:srgbClr val="FFCC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OS8</Template>
  <TotalTime>20195</TotalTime>
  <Words>2464</Words>
  <Application>Microsoft Office PowerPoint</Application>
  <PresentationFormat>如螢幕大小 (4:3)</PresentationFormat>
  <Paragraphs>397</Paragraphs>
  <Slides>61</Slides>
  <Notes>61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61</vt:i4>
      </vt:variant>
    </vt:vector>
  </HeadingPairs>
  <TitlesOfParts>
    <vt:vector size="62" baseType="lpstr">
      <vt:lpstr>1_os-8</vt:lpstr>
      <vt:lpstr>Chapter 8:  Memory-Management Strategies</vt:lpstr>
      <vt:lpstr>Chapter 8:  Memory Management Strategies</vt:lpstr>
      <vt:lpstr>Objectives</vt:lpstr>
      <vt:lpstr>Background</vt:lpstr>
      <vt:lpstr>Base and Limit Registers</vt:lpstr>
      <vt:lpstr>Binding of Instructions and Data to Memory</vt:lpstr>
      <vt:lpstr>Multistep Processing of a User Program </vt:lpstr>
      <vt:lpstr>Logical vs. Physical Address Space</vt:lpstr>
      <vt:lpstr>Memory-Management Unit (MMU)</vt:lpstr>
      <vt:lpstr>Dynamic relocation using a relocation register</vt:lpstr>
      <vt:lpstr>Dynamic Loading</vt:lpstr>
      <vt:lpstr>Dynamic Linking</vt:lpstr>
      <vt:lpstr>Swapping</vt:lpstr>
      <vt:lpstr>Swapping</vt:lpstr>
      <vt:lpstr>Schematic View of Swapping</vt:lpstr>
      <vt:lpstr>Contiguous Allocation</vt:lpstr>
      <vt:lpstr>Hardware Support for Relocation and Limit Registers</vt:lpstr>
      <vt:lpstr>Contiguous Allocation (Cont)</vt:lpstr>
      <vt:lpstr>Dynamic Storage-Allocation Problem</vt:lpstr>
      <vt:lpstr>Fragmentation</vt:lpstr>
      <vt:lpstr>Paging</vt:lpstr>
      <vt:lpstr>Address Translation Scheme</vt:lpstr>
      <vt:lpstr>Paging Hardware</vt:lpstr>
      <vt:lpstr>Paging Model of Logical and Physical Memory</vt:lpstr>
      <vt:lpstr>Paging Example</vt:lpstr>
      <vt:lpstr>Free Frames</vt:lpstr>
      <vt:lpstr>Implementation of Page Table</vt:lpstr>
      <vt:lpstr>Associative Memory</vt:lpstr>
      <vt:lpstr>Paging Hardware With TLB</vt:lpstr>
      <vt:lpstr>Effective Access Time</vt:lpstr>
      <vt:lpstr>Memory Protection</vt:lpstr>
      <vt:lpstr>Valid (v) or Invalid (i) bit in a Page Table</vt:lpstr>
      <vt:lpstr>Shared Pages</vt:lpstr>
      <vt:lpstr>Shared Pages Example</vt:lpstr>
      <vt:lpstr>Structure of the Page Table</vt:lpstr>
      <vt:lpstr>Hierarchical Page Tables</vt:lpstr>
      <vt:lpstr>Two-Level Page-Table Scheme</vt:lpstr>
      <vt:lpstr>Two-Level Paging Example</vt:lpstr>
      <vt:lpstr>Address-Translation Scheme</vt:lpstr>
      <vt:lpstr>Three-level Paging Scheme</vt:lpstr>
      <vt:lpstr>Hashed Page Tables</vt:lpstr>
      <vt:lpstr>Hashed Page Table</vt:lpstr>
      <vt:lpstr>Inverted Page Table</vt:lpstr>
      <vt:lpstr>Inverted Page Table Architecture</vt:lpstr>
      <vt:lpstr>Segmentation</vt:lpstr>
      <vt:lpstr>User’s View of a Program</vt:lpstr>
      <vt:lpstr>Logical View of Segmentation</vt:lpstr>
      <vt:lpstr>Segmentation Architecture </vt:lpstr>
      <vt:lpstr>Segmentation Hardware</vt:lpstr>
      <vt:lpstr>Segmentation Architecture (Cont.)</vt:lpstr>
      <vt:lpstr>Example of Segmentation</vt:lpstr>
      <vt:lpstr>Example: The Intel Pentium</vt:lpstr>
      <vt:lpstr>Pentium Segmentation</vt:lpstr>
      <vt:lpstr>Pentium Segmentation</vt:lpstr>
      <vt:lpstr>Intel Pentium Segmentation</vt:lpstr>
      <vt:lpstr>Pentium Paging</vt:lpstr>
      <vt:lpstr>Pentium Paging Architecture</vt:lpstr>
      <vt:lpstr>Linux on Pentium Systems</vt:lpstr>
      <vt:lpstr>Linear Address in Linux</vt:lpstr>
      <vt:lpstr>Three-level Paging in Linux</vt:lpstr>
      <vt:lpstr>End of Chapter 8</vt:lpstr>
    </vt:vector>
  </TitlesOfParts>
  <Company>Lucent Technologies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Module 4:  Processes</dc:title>
  <dc:creator>Marilyn Turnamian</dc:creator>
  <cp:lastModifiedBy>admin</cp:lastModifiedBy>
  <cp:revision>175</cp:revision>
  <cp:lastPrinted>2001-06-14T14:14:54Z</cp:lastPrinted>
  <dcterms:created xsi:type="dcterms:W3CDTF">2008-07-20T15:16:37Z</dcterms:created>
  <dcterms:modified xsi:type="dcterms:W3CDTF">2012-11-25T23:53:33Z</dcterms:modified>
</cp:coreProperties>
</file>